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</p:sldMasterIdLst>
  <p:notesMasterIdLst>
    <p:notesMasterId r:id="rId32"/>
  </p:notesMasterIdLst>
  <p:sldIdLst>
    <p:sldId id="324" r:id="rId3"/>
    <p:sldId id="327" r:id="rId4"/>
    <p:sldId id="326" r:id="rId5"/>
    <p:sldId id="328" r:id="rId6"/>
    <p:sldId id="345" r:id="rId7"/>
    <p:sldId id="325" r:id="rId8"/>
    <p:sldId id="346" r:id="rId9"/>
    <p:sldId id="358" r:id="rId10"/>
    <p:sldId id="359" r:id="rId11"/>
    <p:sldId id="361" r:id="rId12"/>
    <p:sldId id="347" r:id="rId13"/>
    <p:sldId id="360" r:id="rId14"/>
    <p:sldId id="348" r:id="rId15"/>
    <p:sldId id="362" r:id="rId16"/>
    <p:sldId id="363" r:id="rId17"/>
    <p:sldId id="364" r:id="rId18"/>
    <p:sldId id="365" r:id="rId19"/>
    <p:sldId id="366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44" r:id="rId30"/>
    <p:sldId id="333" r:id="rId31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68592" autoAdjust="0"/>
  </p:normalViewPr>
  <p:slideViewPr>
    <p:cSldViewPr snapToGrid="0">
      <p:cViewPr varScale="1">
        <p:scale>
          <a:sx n="46" d="100"/>
          <a:sy n="46" d="100"/>
        </p:scale>
        <p:origin x="1014" y="54"/>
      </p:cViewPr>
      <p:guideLst>
        <p:guide orient="horz" pos="4320"/>
        <p:guide pos="7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12/24/2021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2193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29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我们知道 平移、旋转和缩放都可以用矩阵来表达，平移是矩阵相加，旋转跟缩放是矩阵相乘，综合起来可以表示为</a:t>
            </a:r>
            <a:r>
              <a:rPr lang="en-US" altLang="zh-CN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p’ = m1 * p + m2 (m1</a:t>
            </a:r>
            <a:r>
              <a:rPr lang="zh-CN" altLang="en-US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旋转缩放矩阵，</a:t>
            </a:r>
            <a:r>
              <a:rPr lang="en-US" altLang="zh-CN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m2</a:t>
            </a:r>
            <a:r>
              <a:rPr lang="zh-CN" altLang="en-US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平移矩阵， </a:t>
            </a:r>
            <a:r>
              <a:rPr lang="en-US" altLang="zh-CN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p</a:t>
            </a:r>
            <a:r>
              <a:rPr lang="zh-CN" altLang="en-US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原向量，</a:t>
            </a:r>
            <a:r>
              <a:rPr lang="en-US" altLang="zh-CN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p’</a:t>
            </a:r>
            <a:r>
              <a:rPr lang="zh-CN" altLang="en-US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变换后向量</a:t>
            </a:r>
            <a:r>
              <a:rPr lang="en-US" altLang="zh-CN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24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引入齐次坐标的目的是为了合并矩阵运算中的乘法和加法，表示为 </a:t>
            </a:r>
            <a:r>
              <a:rPr lang="en-US" altLang="zh-CN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p’ = p </a:t>
            </a:r>
            <a:r>
              <a:rPr lang="zh-CN" altLang="en-US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* </a:t>
            </a:r>
            <a:r>
              <a:rPr lang="en-US" altLang="zh-CN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m</a:t>
            </a:r>
            <a:r>
              <a:rPr lang="zh-CN" altLang="en-US" sz="24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形式。</a:t>
            </a:r>
            <a:endParaRPr lang="zh-CN" altLang="zh-CN" sz="24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04531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68115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77519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96319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3263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54886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85459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上面提到的几何区域 指的是由投影矩阵创建的观察箱，按照形状可以分为 正交投影和透视投影。</a:t>
            </a:r>
            <a:endParaRPr lang="en-US" altLang="zh-CN" sz="28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过程一般分为如下几步：</a:t>
            </a:r>
            <a:endParaRPr lang="en-US" altLang="zh-CN" sz="28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定义投影变换几何区域，正交投影：镜头位置，宽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w, 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高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h, 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近平面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near</a:t>
            </a:r>
            <a:r>
              <a:rPr lang="en-US" altLang="zh-CN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 plane, </a:t>
            </a:r>
            <a:r>
              <a:rPr lang="zh-CN" altLang="en-US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远平面</a:t>
            </a:r>
            <a:r>
              <a:rPr lang="en-US" altLang="zh-CN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far plane</a:t>
            </a:r>
          </a:p>
          <a:p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                                         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透视投影：视野</a:t>
            </a:r>
            <a:r>
              <a:rPr lang="en-US" altLang="zh-CN" sz="28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FovH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,  </a:t>
            </a:r>
            <a:r>
              <a:rPr lang="en-US" altLang="zh-CN" sz="2800" dirty="0" err="1" smtClean="0">
                <a:latin typeface="宋体" panose="02010600030101010101" pitchFamily="2" charset="-122"/>
                <a:cs typeface="宋体" panose="02010600030101010101" pitchFamily="2" charset="-122"/>
              </a:rPr>
              <a:t>FovW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,  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近平面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near</a:t>
            </a:r>
            <a:r>
              <a:rPr lang="en-US" altLang="zh-CN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 plane, </a:t>
            </a:r>
            <a:r>
              <a:rPr lang="zh-CN" altLang="en-US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远平面</a:t>
            </a:r>
            <a:r>
              <a:rPr lang="en-US" altLang="zh-CN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far plane</a:t>
            </a:r>
          </a:p>
          <a:p>
            <a:r>
              <a:rPr lang="en-US" altLang="zh-CN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对投影区域进行剔除，任何出现在投影区域外的点都将被裁减掉。</a:t>
            </a:r>
            <a:endParaRPr lang="en-US" altLang="zh-CN" sz="2800" baseline="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54039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2800" dirty="0" smtClean="0">
                <a:latin typeface="宋体" panose="02010600030101010101" pitchFamily="2" charset="-122"/>
              </a:rPr>
              <a:t>顶点经过</a:t>
            </a:r>
            <a:r>
              <a:rPr lang="en-US" altLang="zh-CN" sz="2800" dirty="0" smtClean="0">
                <a:latin typeface="宋体" panose="02010600030101010101" pitchFamily="2" charset="-122"/>
              </a:rPr>
              <a:t>MVP</a:t>
            </a:r>
            <a:r>
              <a:rPr lang="zh-CN" altLang="en-US" sz="2800" dirty="0" smtClean="0">
                <a:latin typeface="宋体" panose="02010600030101010101" pitchFamily="2" charset="-122"/>
              </a:rPr>
              <a:t>矩阵变换之后，被变换到了裁剪空间，</a:t>
            </a:r>
            <a:r>
              <a:rPr lang="en-US" altLang="zh-CN" sz="2800" dirty="0" smtClean="0">
                <a:latin typeface="宋体" panose="02010600030101010101" pitchFamily="2" charset="-122"/>
              </a:rPr>
              <a:t>GPU</a:t>
            </a:r>
            <a:r>
              <a:rPr lang="zh-CN" altLang="en-US" sz="2800" dirty="0" smtClean="0">
                <a:latin typeface="宋体" panose="02010600030101010101" pitchFamily="2" charset="-122"/>
              </a:rPr>
              <a:t>做裁剪，剔除裁剪空间之外的顶点，然后在做透视剔除将顶点转到</a:t>
            </a:r>
            <a:r>
              <a:rPr lang="en-US" altLang="zh-CN" sz="2800" dirty="0" smtClean="0">
                <a:latin typeface="宋体" panose="02010600030101010101" pitchFamily="2" charset="-122"/>
              </a:rPr>
              <a:t>NDC</a:t>
            </a:r>
            <a:r>
              <a:rPr lang="zh-CN" altLang="en-US" sz="2800" dirty="0" smtClean="0">
                <a:latin typeface="宋体" panose="02010600030101010101" pitchFamily="2" charset="-122"/>
              </a:rPr>
              <a:t>空间；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0" indent="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2800" dirty="0" smtClean="0">
                <a:latin typeface="宋体" panose="02010600030101010101" pitchFamily="2" charset="-122"/>
              </a:rPr>
              <a:t>透视除法将顶点的四个分量除以</a:t>
            </a:r>
            <a:r>
              <a:rPr lang="en-US" altLang="zh-CN" sz="2800" dirty="0" smtClean="0">
                <a:latin typeface="宋体" panose="02010600030101010101" pitchFamily="2" charset="-122"/>
              </a:rPr>
              <a:t>w</a:t>
            </a:r>
            <a:r>
              <a:rPr lang="zh-CN" altLang="en-US" sz="2800" dirty="0" smtClean="0">
                <a:latin typeface="宋体" panose="02010600030101010101" pitchFamily="2" charset="-122"/>
              </a:rPr>
              <a:t>分量，就从裁剪空间转到</a:t>
            </a:r>
            <a:r>
              <a:rPr lang="en-US" altLang="zh-CN" sz="2800" dirty="0" smtClean="0">
                <a:latin typeface="宋体" panose="02010600030101010101" pitchFamily="2" charset="-122"/>
              </a:rPr>
              <a:t>NDC</a:t>
            </a:r>
            <a:r>
              <a:rPr lang="zh-CN" altLang="en-US" sz="2800" dirty="0" smtClean="0">
                <a:latin typeface="宋体" panose="02010600030101010101" pitchFamily="2" charset="-122"/>
              </a:rPr>
              <a:t>空间。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0" indent="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2800" dirty="0" smtClean="0">
                <a:latin typeface="宋体" panose="02010600030101010101" pitchFamily="2" charset="-122"/>
              </a:rPr>
              <a:t>DirectX NDC</a:t>
            </a:r>
            <a:r>
              <a:rPr lang="zh-CN" altLang="en-US" sz="2800" dirty="0" smtClean="0">
                <a:latin typeface="宋体" panose="02010600030101010101" pitchFamily="2" charset="-122"/>
              </a:rPr>
              <a:t>的</a:t>
            </a:r>
            <a:r>
              <a:rPr lang="en-US" altLang="zh-CN" sz="2800" dirty="0" smtClean="0">
                <a:latin typeface="宋体" panose="02010600030101010101" pitchFamily="2" charset="-122"/>
              </a:rPr>
              <a:t>z</a:t>
            </a:r>
            <a:r>
              <a:rPr lang="zh-CN" altLang="en-US" sz="2800" dirty="0" smtClean="0">
                <a:latin typeface="宋体" panose="02010600030101010101" pitchFamily="2" charset="-122"/>
              </a:rPr>
              <a:t>方向取值是</a:t>
            </a:r>
            <a:r>
              <a:rPr lang="en-US" altLang="zh-CN" sz="2800" dirty="0" smtClean="0">
                <a:latin typeface="宋体" panose="02010600030101010101" pitchFamily="2" charset="-122"/>
              </a:rPr>
              <a:t>0-1</a:t>
            </a:r>
          </a:p>
          <a:p>
            <a:pPr marL="0" indent="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0" indent="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zh-CN" sz="2800" dirty="0" smtClean="0">
              <a:latin typeface="宋体" panose="02010600030101010101" pitchFamily="2" charset="-122"/>
            </a:endParaRPr>
          </a:p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09044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19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8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课程主要内容 在变换，</a:t>
            </a:r>
            <a:r>
              <a:rPr lang="en-US" altLang="zh-CN" dirty="0" smtClean="0"/>
              <a:t>MVP</a:t>
            </a:r>
            <a:r>
              <a:rPr lang="zh-CN" altLang="en-US" dirty="0" smtClean="0"/>
              <a:t>，三角面等。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48717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01088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74310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28249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76118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19569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25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30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41706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0532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22847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66375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11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为什么是三角形，不是四边形。</a:t>
            </a:r>
            <a:endParaRPr lang="en-US" altLang="zh-CN" sz="28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注意一下 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Vertex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和 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Point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的区别。</a:t>
            </a:r>
            <a:endParaRPr lang="en-US" altLang="zh-CN" sz="28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 smtClean="0">
                <a:solidFill>
                  <a:srgbClr val="000000"/>
                </a:solidFill>
              </a:rPr>
              <a:t>笛卡尔坐标系</a:t>
            </a:r>
            <a:r>
              <a:rPr lang="en-US" altLang="zh-CN" sz="2800" dirty="0" smtClean="0">
                <a:solidFill>
                  <a:srgbClr val="000000"/>
                </a:solidFill>
              </a:rPr>
              <a:t>:</a:t>
            </a:r>
            <a:r>
              <a:rPr lang="en-US" altLang="zh-CN" sz="2800" baseline="0" dirty="0" smtClean="0">
                <a:solidFill>
                  <a:srgbClr val="000000"/>
                </a:solidFill>
              </a:rPr>
              <a:t> </a:t>
            </a:r>
            <a:r>
              <a:rPr lang="zh-CN" altLang="en-US" sz="2800" baseline="0" dirty="0" smtClean="0">
                <a:solidFill>
                  <a:srgbClr val="000000"/>
                </a:solidFill>
              </a:rPr>
              <a:t>三个相互垂直的轴，各个轴的分量</a:t>
            </a:r>
            <a:endParaRPr lang="en-US" altLang="zh-CN" sz="2800" baseline="0" dirty="0" smtClean="0">
              <a:solidFill>
                <a:srgbClr val="000000"/>
              </a:solidFill>
            </a:endParaRPr>
          </a:p>
          <a:p>
            <a:r>
              <a:rPr lang="zh-CN" altLang="en-US" sz="2800" baseline="0" dirty="0" smtClean="0">
                <a:solidFill>
                  <a:srgbClr val="000000"/>
                </a:solidFill>
              </a:rPr>
              <a:t>圆柱坐标系：垂直高度轴</a:t>
            </a:r>
            <a:r>
              <a:rPr lang="en-US" altLang="zh-CN" sz="2800" baseline="0" dirty="0" smtClean="0">
                <a:solidFill>
                  <a:srgbClr val="000000"/>
                </a:solidFill>
              </a:rPr>
              <a:t>h, </a:t>
            </a:r>
            <a:r>
              <a:rPr lang="zh-CN" altLang="en-US" sz="2800" baseline="0" dirty="0" smtClean="0">
                <a:solidFill>
                  <a:srgbClr val="000000"/>
                </a:solidFill>
              </a:rPr>
              <a:t>从垂直轴发射出来的辐射轴</a:t>
            </a:r>
            <a:r>
              <a:rPr lang="en-US" altLang="zh-CN" sz="2800" baseline="0" dirty="0" smtClean="0">
                <a:solidFill>
                  <a:srgbClr val="000000"/>
                </a:solidFill>
              </a:rPr>
              <a:t>r</a:t>
            </a:r>
            <a:r>
              <a:rPr lang="zh-CN" altLang="en-US" sz="2800" baseline="0" dirty="0" smtClean="0">
                <a:solidFill>
                  <a:srgbClr val="000000"/>
                </a:solidFill>
              </a:rPr>
              <a:t>、和</a:t>
            </a:r>
            <a:r>
              <a:rPr lang="en-US" altLang="zh-CN" sz="2800" baseline="0" dirty="0" smtClean="0">
                <a:solidFill>
                  <a:srgbClr val="000000"/>
                </a:solidFill>
              </a:rPr>
              <a:t>yaw</a:t>
            </a:r>
            <a:r>
              <a:rPr lang="zh-CN" altLang="en-US" sz="2800" baseline="0" dirty="0" smtClean="0">
                <a:solidFill>
                  <a:srgbClr val="000000"/>
                </a:solidFill>
              </a:rPr>
              <a:t>角度 </a:t>
            </a:r>
            <a:r>
              <a:rPr lang="el-GR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endParaRPr lang="en-US" altLang="zh-CN" sz="2800" baseline="0" dirty="0" smtClean="0">
              <a:solidFill>
                <a:srgbClr val="000000"/>
              </a:solidFill>
            </a:endParaRPr>
          </a:p>
          <a:p>
            <a:r>
              <a:rPr lang="zh-CN" altLang="en-US" sz="2800" baseline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球坐标系：俯仰角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(Pitch)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，偏航角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(Yaw), </a:t>
            </a:r>
            <a:r>
              <a:rPr lang="zh-CN" altLang="en-US" sz="2800" baseline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半径长度</a:t>
            </a:r>
            <a:r>
              <a:rPr lang="en-US" altLang="zh-CN" sz="2800" baseline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r</a:t>
            </a:r>
          </a:p>
          <a:p>
            <a:endParaRPr lang="en-US" altLang="zh-CN" sz="2800" baseline="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根据特殊需求选择合适坐标系，比如一个漩涡特效适合用圆柱坐标系来制作。</a:t>
            </a:r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89672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基矢量表达 向量 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(5, 3, -2) = 5i + 3j – 2k</a:t>
            </a:r>
          </a:p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简单应用举例：计算两球是否相交， 根据给定球心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C1, C2 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获得矢量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d = C2 – C1,  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求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d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的模 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d=|d| 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跟 两半径之和比较</a:t>
            </a:r>
            <a:endParaRPr lang="en-US" altLang="zh-CN" sz="28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法矢量：根据一个点和一个法矢量 可以定义一个平面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(plane)</a:t>
            </a:r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17384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点积：比如当我们想知道某个敌人是在玩家的前面还是后面的时候， 可以减法 求得 玩家位置</a:t>
            </a:r>
            <a:r>
              <a:rPr lang="en-US" altLang="zh-CN" dirty="0" smtClean="0"/>
              <a:t>P</a:t>
            </a:r>
            <a:r>
              <a:rPr lang="zh-CN" altLang="en-US" dirty="0" smtClean="0"/>
              <a:t>到敌人位置</a:t>
            </a:r>
            <a:r>
              <a:rPr lang="en-US" altLang="zh-CN" dirty="0" smtClean="0"/>
              <a:t>E</a:t>
            </a:r>
            <a:r>
              <a:rPr lang="zh-CN" altLang="en-US" dirty="0" smtClean="0"/>
              <a:t>的矢量， </a:t>
            </a:r>
            <a:r>
              <a:rPr lang="en-US" altLang="zh-CN" b="1" dirty="0" smtClean="0"/>
              <a:t>v = </a:t>
            </a:r>
            <a:r>
              <a:rPr lang="en-US" altLang="zh-CN" b="0" dirty="0" smtClean="0"/>
              <a:t>E-p</a:t>
            </a:r>
            <a:r>
              <a:rPr lang="zh-CN" altLang="en-US" b="0" dirty="0" smtClean="0"/>
              <a:t>， 再根据玩家面朝的方向矢量</a:t>
            </a:r>
            <a:r>
              <a:rPr lang="en-US" altLang="zh-CN" b="1" dirty="0" smtClean="0"/>
              <a:t>f</a:t>
            </a:r>
            <a:r>
              <a:rPr lang="en-US" altLang="zh-CN" b="0" dirty="0" smtClean="0"/>
              <a:t>, </a:t>
            </a:r>
            <a:r>
              <a:rPr lang="en-US" altLang="zh-CN" b="0" baseline="0" dirty="0" smtClean="0"/>
              <a:t> </a:t>
            </a:r>
            <a:r>
              <a:rPr lang="zh-CN" altLang="en-US" b="0" baseline="0" dirty="0" smtClean="0"/>
              <a:t>则 点积为正，敌人在玩家前面，点积为负，敌人在玩家后面</a:t>
            </a:r>
            <a:endParaRPr lang="en-US" altLang="zh-CN" b="0" baseline="0" dirty="0" smtClean="0"/>
          </a:p>
          <a:p>
            <a:r>
              <a:rPr lang="zh-CN" altLang="en-US" b="0" baseline="0" dirty="0" smtClean="0"/>
              <a:t>叉积：常见于依据角色正方向和 世界空间向上矢量，根据叉积求转向； 物理学中可以计算力矩，叉积方向为力矩方向。 已知三个点</a:t>
            </a:r>
            <a:r>
              <a:rPr lang="en-US" altLang="zh-CN" b="0" baseline="0" dirty="0" smtClean="0"/>
              <a:t>p1, p2, p3</a:t>
            </a:r>
            <a:r>
              <a:rPr lang="zh-CN" altLang="en-US" b="0" baseline="0" dirty="0" smtClean="0"/>
              <a:t> 求法向量 </a:t>
            </a:r>
            <a:r>
              <a:rPr lang="en-US" altLang="zh-CN" b="1" baseline="0" dirty="0" smtClean="0"/>
              <a:t>n = </a:t>
            </a:r>
            <a:r>
              <a:rPr lang="en-US" altLang="zh-CN" b="0" baseline="0" dirty="0" smtClean="0"/>
              <a:t>normalize[ (p2-p1) x (p3 – p1)]</a:t>
            </a:r>
          </a:p>
          <a:p>
            <a:r>
              <a:rPr lang="en-US" b="1" dirty="0" smtClean="0"/>
              <a:t> 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8366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单位矩阵：乘以任何其他矩阵，结果和原来一样的矩阵。</a:t>
            </a:r>
            <a:endParaRPr lang="en-US" altLang="zh-CN" sz="28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逆矩阵：一个矩阵乘以逆矩阵为单位矩阵。   矩阵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将物体绕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z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轴旋转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30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度， 则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的逆会绕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z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轴旋转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-30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度。 右图 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AB= BA=E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为单位矩阵， 则 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B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为 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的逆矩阵。</a:t>
            </a:r>
            <a:endParaRPr lang="en-US" altLang="zh-CN" sz="280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转置：按原矩阵进行行列互换</a:t>
            </a:r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30901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注意变换矩阵在矩阵乘法中的书写次序， 因为其内部维数必须相等，因为 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* 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行向量城西 </a:t>
            </a:r>
            <a:r>
              <a:rPr lang="en-US" altLang="zh-CN" sz="2800" dirty="0" smtClean="0">
                <a:latin typeface="宋体" panose="02010600030101010101" pitchFamily="2" charset="-122"/>
                <a:cs typeface="宋体" panose="02010600030101010101" pitchFamily="2" charset="-122"/>
              </a:rPr>
              <a:t>n*</a:t>
            </a:r>
            <a:r>
              <a:rPr lang="en-US" altLang="zh-CN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 n </a:t>
            </a:r>
            <a:r>
              <a:rPr lang="zh-CN" altLang="en-US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变换矩阵， 变换矩阵在 行向量右侧；</a:t>
            </a:r>
            <a:endParaRPr lang="en-US" altLang="zh-CN" sz="2800" baseline="0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将 </a:t>
            </a:r>
            <a:r>
              <a:rPr lang="en-US" altLang="zh-CN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n *n</a:t>
            </a:r>
            <a:r>
              <a:rPr lang="zh-CN" altLang="en-US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变换矩阵 作用 </a:t>
            </a:r>
            <a:r>
              <a:rPr lang="en-US" altLang="zh-CN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n*1 </a:t>
            </a:r>
            <a:r>
              <a:rPr lang="zh-CN" altLang="en-US" sz="2800" baseline="0" dirty="0" smtClean="0">
                <a:latin typeface="宋体" panose="02010600030101010101" pitchFamily="2" charset="-122"/>
                <a:cs typeface="宋体" panose="02010600030101010101" pitchFamily="2" charset="-122"/>
              </a:rPr>
              <a:t>列向量，变换矩阵在列向量左侧。</a:t>
            </a:r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33846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7405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baidu_38621657/article/details/88540385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-cn.github.io/01%20Getting%20started/09%20Camera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openxmlformats.org/officeDocument/2006/relationships/hyperlink" Target="https://www.3dgep.com/understanding-the-view-matrix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opengl/gl_projectionmatrix.html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Thw0S8MR7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%C3%A9zier_surfa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Non-uniform_rational_B-splin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宋体" panose="02010600030101010101" pitchFamily="2" charset="-122"/>
              </a:rPr>
              <a:t>刘</a:t>
            </a:r>
            <a:r>
              <a:rPr lang="zh-CN" altLang="en-US" sz="8000" dirty="0" smtClean="0">
                <a:solidFill>
                  <a:srgbClr val="FFFFFF"/>
                </a:solidFill>
                <a:latin typeface="宋体" panose="02010600030101010101" pitchFamily="2" charset="-122"/>
              </a:rPr>
              <a:t>军 </a:t>
            </a:r>
            <a:r>
              <a:rPr lang="en-US" altLang="zh-CN" sz="8000" dirty="0" smtClean="0">
                <a:solidFill>
                  <a:srgbClr val="FFFFFF"/>
                </a:solidFill>
                <a:latin typeface="宋体" panose="02010600030101010101" pitchFamily="2" charset="-122"/>
              </a:rPr>
              <a:t>liujun8@kingsoft.com</a:t>
            </a:r>
            <a:endParaRPr lang="zh-CN" sz="8000" dirty="0">
              <a:solidFill>
                <a:srgbClr val="FFFFFF"/>
              </a:solidFill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2202873" y="8793235"/>
            <a:ext cx="19978254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 smtClean="0">
                <a:solidFill>
                  <a:srgbClr val="FFD9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线性变换与表面几何体表示</a:t>
            </a:r>
            <a:endParaRPr lang="zh-CN" sz="12000" kern="0" cap="all" dirty="0">
              <a:solidFill>
                <a:srgbClr val="FFD9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199658" y="1225793"/>
            <a:ext cx="266739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00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变换示例</a:t>
            </a:r>
            <a:endParaRPr lang="zh-CN" sz="5000" cap="all" dirty="0">
              <a:solidFill>
                <a:srgbClr val="000000"/>
              </a:solidFill>
            </a:endParaRP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8509002" cy="53347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428750" lvl="1" indent="-5143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3" y="11032377"/>
            <a:ext cx="2626730" cy="2683626"/>
          </a:xfrm>
          <a:prstGeom prst="rect">
            <a:avLst/>
          </a:prstGeom>
        </p:spPr>
      </p:pic>
      <p:sp>
        <p:nvSpPr>
          <p:cNvPr id="14" name="The Picture slide"/>
          <p:cNvSpPr txBox="1"/>
          <p:nvPr/>
        </p:nvSpPr>
        <p:spPr>
          <a:xfrm>
            <a:off x="1199659" y="3658325"/>
            <a:ext cx="112851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宋体" panose="02010600030101010101" pitchFamily="2" charset="-122"/>
              </a:rPr>
              <a:t>平移</a:t>
            </a:r>
            <a:endParaRPr lang="zh-CN" sz="40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Rectangle"/>
          <p:cNvSpPr/>
          <p:nvPr/>
        </p:nvSpPr>
        <p:spPr>
          <a:xfrm>
            <a:off x="1199658" y="4376470"/>
            <a:ext cx="6110769" cy="15743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0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199658" y="5300017"/>
            <a:ext cx="6110769" cy="299569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平移矩阵涉及到了矩阵的加饭，实际上的平移不是线性变换。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因此仿射变换就是 线性变换</a:t>
            </a:r>
            <a:r>
              <a:rPr lang="en-US" altLang="zh-CN" sz="2800" dirty="0" smtClean="0">
                <a:latin typeface="宋体" panose="02010600030101010101" pitchFamily="2" charset="-122"/>
              </a:rPr>
              <a:t>+</a:t>
            </a:r>
            <a:r>
              <a:rPr lang="zh-CN" altLang="en-US" sz="2800" dirty="0" smtClean="0">
                <a:latin typeface="宋体" panose="02010600030101010101" pitchFamily="2" charset="-122"/>
              </a:rPr>
              <a:t>平移，为了将平移也写成矩阵形式，需要引入齐次坐标。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937" y="4161700"/>
            <a:ext cx="3781425" cy="1209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9437" y="6043572"/>
            <a:ext cx="82772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39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齐次坐标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1885"/>
            <a:ext cx="9743207" cy="518090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</a:rPr>
              <a:t>问题</a:t>
            </a:r>
            <a:r>
              <a:rPr lang="zh-CN" altLang="en-US" sz="2800" dirty="0" smtClean="0">
                <a:latin typeface="宋体" panose="02010600030101010101" pitchFamily="2" charset="-122"/>
              </a:rPr>
              <a:t>：同一平面的两条平行线不能相交，但是在投影空间中，两条平行的轨道在地平线处相交，也就是无限远的一点，那么如何描述该问题？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</a:rPr>
              <a:t>解决方案：齐次坐标，用</a:t>
            </a:r>
            <a:r>
              <a:rPr lang="en-US" altLang="zh-CN" sz="2800" dirty="0">
                <a:latin typeface="宋体" panose="02010600030101010101" pitchFamily="2" charset="-122"/>
              </a:rPr>
              <a:t>N+1</a:t>
            </a:r>
            <a:r>
              <a:rPr lang="zh-CN" altLang="en-US" sz="2800" dirty="0">
                <a:latin typeface="宋体" panose="02010600030101010101" pitchFamily="2" charset="-122"/>
              </a:rPr>
              <a:t>个数来表示</a:t>
            </a:r>
            <a:r>
              <a:rPr lang="en-US" altLang="zh-CN" sz="2800" dirty="0">
                <a:latin typeface="宋体" panose="02010600030101010101" pitchFamily="2" charset="-122"/>
              </a:rPr>
              <a:t>N</a:t>
            </a:r>
            <a:r>
              <a:rPr lang="zh-CN" altLang="en-US" sz="2800" dirty="0">
                <a:latin typeface="宋体" panose="02010600030101010101" pitchFamily="2" charset="-122"/>
              </a:rPr>
              <a:t>维坐标的方式</a:t>
            </a:r>
            <a:r>
              <a:rPr lang="zh-CN" altLang="en-US" sz="2800" dirty="0" smtClean="0">
                <a:latin typeface="宋体" panose="02010600030101010101" pitchFamily="2" charset="-122"/>
              </a:rPr>
              <a:t>。我们</a:t>
            </a:r>
            <a:r>
              <a:rPr lang="zh-CN" altLang="en-US" sz="2800" dirty="0">
                <a:latin typeface="宋体" panose="02010600030101010101" pitchFamily="2" charset="-122"/>
              </a:rPr>
              <a:t>在</a:t>
            </a:r>
            <a:r>
              <a:rPr lang="en-US" altLang="zh-CN" sz="2800" dirty="0">
                <a:latin typeface="宋体" panose="02010600030101010101" pitchFamily="2" charset="-122"/>
              </a:rPr>
              <a:t>2d</a:t>
            </a:r>
            <a:r>
              <a:rPr lang="zh-CN" altLang="en-US" sz="2800" dirty="0">
                <a:latin typeface="宋体" panose="02010600030101010101" pitchFamily="2" charset="-122"/>
              </a:rPr>
              <a:t>坐标末尾加上一个</a:t>
            </a:r>
            <a:r>
              <a:rPr lang="en-US" altLang="zh-CN" sz="2800" dirty="0">
                <a:latin typeface="宋体" panose="02010600030101010101" pitchFamily="2" charset="-122"/>
              </a:rPr>
              <a:t>w, </a:t>
            </a:r>
            <a:r>
              <a:rPr lang="zh-CN" altLang="en-US" sz="2800" dirty="0">
                <a:latin typeface="宋体" panose="02010600030101010101" pitchFamily="2" charset="-122"/>
              </a:rPr>
              <a:t>点表示为</a:t>
            </a:r>
            <a:r>
              <a:rPr lang="en-US" altLang="zh-CN" sz="2800" dirty="0">
                <a:latin typeface="宋体" panose="02010600030101010101" pitchFamily="2" charset="-122"/>
              </a:rPr>
              <a:t>(x, y, w)</a:t>
            </a:r>
            <a:r>
              <a:rPr lang="zh-CN" altLang="en-US" sz="2800" dirty="0">
                <a:latin typeface="宋体" panose="02010600030101010101" pitchFamily="2" charset="-122"/>
              </a:rPr>
              <a:t>。</a:t>
            </a:r>
            <a:r>
              <a:rPr lang="en-US" altLang="zh-CN" sz="2800" dirty="0">
                <a:latin typeface="宋体" panose="02010600030101010101" pitchFamily="2" charset="-122"/>
              </a:rPr>
              <a:t>w</a:t>
            </a:r>
            <a:r>
              <a:rPr lang="zh-CN" altLang="en-US" sz="2800" dirty="0">
                <a:latin typeface="宋体" panose="02010600030101010101" pitchFamily="2" charset="-122"/>
              </a:rPr>
              <a:t>用来表示平移的分量，当在无穷远处，</a:t>
            </a:r>
            <a:r>
              <a:rPr lang="en-US" altLang="zh-CN" sz="2800" dirty="0">
                <a:latin typeface="宋体" panose="02010600030101010101" pitchFamily="2" charset="-122"/>
              </a:rPr>
              <a:t>w=0</a:t>
            </a:r>
            <a:r>
              <a:rPr lang="zh-CN" altLang="en-US" sz="2800" dirty="0">
                <a:latin typeface="宋体" panose="02010600030101010101" pitchFamily="2" charset="-122"/>
              </a:rPr>
              <a:t>。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点（</a:t>
            </a:r>
            <a:r>
              <a:rPr lang="en-US" altLang="zh-CN" sz="2800" dirty="0" smtClean="0">
                <a:latin typeface="宋体" panose="02010600030101010101" pitchFamily="2" charset="-122"/>
              </a:rPr>
              <a:t>Ax, Ay, Aw</a:t>
            </a:r>
            <a:r>
              <a:rPr lang="zh-CN" altLang="en-US" sz="2800" dirty="0" smtClean="0">
                <a:latin typeface="宋体" panose="02010600030101010101" pitchFamily="2" charset="-122"/>
              </a:rPr>
              <a:t>）都对应笛卡尔空间</a:t>
            </a:r>
            <a:r>
              <a:rPr lang="en-US" altLang="zh-CN" sz="2800" dirty="0" smtClean="0">
                <a:latin typeface="宋体" panose="02010600030101010101" pitchFamily="2" charset="-122"/>
              </a:rPr>
              <a:t>(x/w, y/w)</a:t>
            </a:r>
            <a:r>
              <a:rPr lang="zh-CN" altLang="en-US" sz="2800" dirty="0" smtClean="0">
                <a:latin typeface="宋体" panose="02010600030101010101" pitchFamily="2" charset="-122"/>
              </a:rPr>
              <a:t>，因此这些的点是齐次的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5722" y="4388092"/>
            <a:ext cx="6222352" cy="57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86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齐次坐标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1885"/>
            <a:ext cx="9743207" cy="533479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概念：用</a:t>
            </a:r>
            <a:r>
              <a:rPr lang="en-US" altLang="zh-CN" sz="2800" dirty="0" smtClean="0">
                <a:latin typeface="宋体" panose="02010600030101010101" pitchFamily="2" charset="-122"/>
              </a:rPr>
              <a:t>N+1</a:t>
            </a:r>
            <a:r>
              <a:rPr lang="zh-CN" altLang="en-US" sz="2800" dirty="0" smtClean="0">
                <a:latin typeface="宋体" panose="02010600030101010101" pitchFamily="2" charset="-122"/>
              </a:rPr>
              <a:t>个数来表示</a:t>
            </a:r>
            <a:r>
              <a:rPr lang="en-US" altLang="zh-CN" sz="2800" dirty="0" smtClean="0">
                <a:latin typeface="宋体" panose="02010600030101010101" pitchFamily="2" charset="-122"/>
              </a:rPr>
              <a:t>N</a:t>
            </a:r>
            <a:r>
              <a:rPr lang="zh-CN" altLang="en-US" sz="2800" dirty="0" smtClean="0">
                <a:latin typeface="宋体" panose="02010600030101010101" pitchFamily="2" charset="-122"/>
              </a:rPr>
              <a:t>维坐标的方式。我们把矢量</a:t>
            </a:r>
            <a:r>
              <a:rPr lang="en-US" altLang="zh-CN" sz="2800" b="1" dirty="0" smtClean="0">
                <a:latin typeface="宋体" panose="02010600030101010101" pitchFamily="2" charset="-122"/>
              </a:rPr>
              <a:t>r</a:t>
            </a:r>
            <a:r>
              <a:rPr lang="zh-CN" altLang="en-US" sz="2800" dirty="0" smtClean="0">
                <a:latin typeface="宋体" panose="02010600030101010101" pitchFamily="2" charset="-122"/>
              </a:rPr>
              <a:t>的第四个元素称为</a:t>
            </a:r>
            <a:r>
              <a:rPr lang="en-US" altLang="zh-CN" sz="2800" dirty="0" smtClean="0">
                <a:latin typeface="宋体" panose="02010600030101010101" pitchFamily="2" charset="-122"/>
              </a:rPr>
              <a:t>w,</a:t>
            </a:r>
            <a:r>
              <a:rPr lang="zh-CN" altLang="en-US" sz="2800" dirty="0" smtClean="0">
                <a:latin typeface="宋体" panose="02010600030101010101" pitchFamily="2" charset="-122"/>
              </a:rPr>
              <a:t>当点或矢量从三维延伸至</a:t>
            </a:r>
            <a:r>
              <a:rPr lang="en-US" altLang="zh-CN" sz="2800" dirty="0" smtClean="0">
                <a:latin typeface="宋体" panose="02010600030101010101" pitchFamily="2" charset="-122"/>
              </a:rPr>
              <a:t>4</a:t>
            </a:r>
            <a:r>
              <a:rPr lang="zh-CN" altLang="en-US" sz="2800" dirty="0" smtClean="0">
                <a:latin typeface="宋体" panose="02010600030101010101" pitchFamily="2" charset="-122"/>
              </a:rPr>
              <a:t>维，便称为齐次坐标。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旋转矩阵举例：右图为三维中绕</a:t>
            </a:r>
            <a:r>
              <a:rPr lang="en-US" altLang="zh-CN" sz="2800" dirty="0" smtClean="0">
                <a:latin typeface="宋体" panose="02010600030101010101" pitchFamily="2" charset="-122"/>
              </a:rPr>
              <a:t>z</a:t>
            </a:r>
            <a:r>
              <a:rPr lang="zh-CN" altLang="en-US" sz="2800" dirty="0" smtClean="0">
                <a:latin typeface="宋体" panose="02010600030101010101" pitchFamily="2" charset="-122"/>
              </a:rPr>
              <a:t>轴旋转（默认为行向量）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  <a:hlinkClick r:id="rId3"/>
              </a:rPr>
              <a:t>旋转矩阵二维推导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平移矩阵举例：假设不需要旋转缩放，左上</a:t>
            </a:r>
            <a:r>
              <a:rPr lang="en-US" altLang="zh-CN" sz="2800" dirty="0" smtClean="0">
                <a:latin typeface="宋体" panose="02010600030101010101" pitchFamily="2" charset="-122"/>
              </a:rPr>
              <a:t>3x3</a:t>
            </a:r>
            <a:r>
              <a:rPr lang="zh-CN" altLang="en-US" sz="2800" dirty="0" smtClean="0">
                <a:latin typeface="宋体" panose="02010600030101010101" pitchFamily="2" charset="-122"/>
              </a:rPr>
              <a:t>为单位矩阵，将平移向量置于末行，可得到</a:t>
            </a:r>
            <a:r>
              <a:rPr lang="en-US" altLang="zh-CN" sz="2800" dirty="0" smtClean="0">
                <a:latin typeface="宋体" panose="02010600030101010101" pitchFamily="2" charset="-122"/>
              </a:rPr>
              <a:t>4x4</a:t>
            </a:r>
            <a:r>
              <a:rPr lang="zh-CN" altLang="en-US" sz="2800" dirty="0" smtClean="0">
                <a:latin typeface="宋体" panose="02010600030101010101" pitchFamily="2" charset="-122"/>
              </a:rPr>
              <a:t>的平移矩阵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缩放矩阵：为矩阵</a:t>
            </a:r>
            <a:r>
              <a:rPr lang="en-US" altLang="zh-CN" sz="2800" b="1" dirty="0" smtClean="0">
                <a:latin typeface="宋体" panose="02010600030101010101" pitchFamily="2" charset="-122"/>
              </a:rPr>
              <a:t>r</a:t>
            </a:r>
            <a:r>
              <a:rPr lang="zh-CN" altLang="en-US" sz="2800" dirty="0" smtClean="0">
                <a:latin typeface="宋体" panose="02010600030101010101" pitchFamily="2" charset="-122"/>
              </a:rPr>
              <a:t>施加缩放因子</a:t>
            </a:r>
            <a:r>
              <a:rPr lang="en-US" altLang="zh-CN" sz="2800" dirty="0" smtClean="0">
                <a:latin typeface="宋体" panose="02010600030101010101" pitchFamily="2" charset="-122"/>
              </a:rPr>
              <a:t>S</a:t>
            </a: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940" y="4677177"/>
            <a:ext cx="7972425" cy="181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940" y="6496452"/>
            <a:ext cx="7972425" cy="2733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939" y="9230127"/>
            <a:ext cx="79724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153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坐标空间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1885"/>
            <a:ext cx="9743207" cy="6196568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模型空间（</a:t>
            </a:r>
            <a:r>
              <a:rPr lang="en-US" altLang="zh-CN" sz="2800" dirty="0" smtClean="0">
                <a:latin typeface="宋体" panose="02010600030101010101" pitchFamily="2" charset="-122"/>
              </a:rPr>
              <a:t>Model Space</a:t>
            </a:r>
            <a:r>
              <a:rPr lang="zh-CN" altLang="en-US" sz="2800" dirty="0" smtClean="0">
                <a:latin typeface="宋体" panose="02010600030101010101" pitchFamily="2" charset="-122"/>
              </a:rPr>
              <a:t>）：模型三角形顶点所在的坐标系。以人为例，通常在人的足部和地面之间。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世界空间（</a:t>
            </a:r>
            <a:r>
              <a:rPr lang="en-US" altLang="zh-CN" sz="2800" dirty="0" smtClean="0">
                <a:latin typeface="宋体" panose="02010600030101010101" pitchFamily="2" charset="-122"/>
              </a:rPr>
              <a:t>World Space</a:t>
            </a:r>
            <a:r>
              <a:rPr lang="zh-CN" altLang="en-US" sz="2800" dirty="0" smtClean="0">
                <a:latin typeface="宋体" panose="02010600030101010101" pitchFamily="2" charset="-122"/>
              </a:rPr>
              <a:t>）</a:t>
            </a:r>
            <a:r>
              <a:rPr lang="en-US" altLang="zh-CN" sz="2800" dirty="0" smtClean="0">
                <a:latin typeface="宋体" panose="02010600030101010101" pitchFamily="2" charset="-122"/>
              </a:rPr>
              <a:t>:</a:t>
            </a:r>
            <a:r>
              <a:rPr lang="zh-CN" altLang="en-US" sz="2800" dirty="0" smtClean="0">
                <a:latin typeface="宋体" panose="02010600030101010101" pitchFamily="2" charset="-122"/>
              </a:rPr>
              <a:t>游戏世界中所有物体所在的坐标系，世界原点可以置于任何位置，通常在可玩游戏空间的中心。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观察空间（</a:t>
            </a:r>
            <a:r>
              <a:rPr lang="en-US" altLang="zh-CN" sz="2800" dirty="0" smtClean="0">
                <a:latin typeface="宋体" panose="02010600030101010101" pitchFamily="2" charset="-122"/>
              </a:rPr>
              <a:t>View Space</a:t>
            </a:r>
            <a:r>
              <a:rPr lang="zh-CN" altLang="en-US" sz="2800" dirty="0" smtClean="0">
                <a:latin typeface="宋体" panose="02010600030101010101" pitchFamily="2" charset="-122"/>
              </a:rPr>
              <a:t>）：又叫摄像机空间，固定于摄像机的坐标系，原点一般在摄像机的焦点。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裁剪空间：通过构建裁剪矩阵（也叫投影矩阵），对渲染图元进行裁剪，位于空间外部的图元将会被剔除。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4846" y="495599"/>
            <a:ext cx="6310604" cy="3706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1244" y="4388092"/>
            <a:ext cx="8977604" cy="4063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1244" y="8914666"/>
            <a:ext cx="8977604" cy="354003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523250" y="8447191"/>
            <a:ext cx="213379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透视投影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23250" y="12562011"/>
            <a:ext cx="213379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sym typeface="Helvetica Light"/>
              </a:rPr>
              <a:t>正交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投影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6459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MVP</a:t>
            </a:r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变换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1885"/>
            <a:ext cx="9743207" cy="604268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要把一个顶点绘制在屏幕上，我们需要经过几个变换矩阵，其中最重要的几个是模型（</a:t>
            </a:r>
            <a:r>
              <a:rPr lang="en-US" altLang="zh-CN" sz="2800" dirty="0" smtClean="0">
                <a:latin typeface="宋体" panose="02010600030101010101" pitchFamily="2" charset="-122"/>
              </a:rPr>
              <a:t>Model</a:t>
            </a:r>
            <a:r>
              <a:rPr lang="zh-CN" altLang="en-US" sz="2800" dirty="0" smtClean="0">
                <a:latin typeface="宋体" panose="02010600030101010101" pitchFamily="2" charset="-122"/>
              </a:rPr>
              <a:t>）、观察</a:t>
            </a:r>
            <a:r>
              <a:rPr lang="en-US" altLang="zh-CN" sz="2800" dirty="0" smtClean="0">
                <a:latin typeface="宋体" panose="02010600030101010101" pitchFamily="2" charset="-122"/>
              </a:rPr>
              <a:t>(View)</a:t>
            </a:r>
            <a:r>
              <a:rPr lang="zh-CN" altLang="en-US" sz="2800" dirty="0" smtClean="0">
                <a:latin typeface="宋体" panose="02010600030101010101" pitchFamily="2" charset="-122"/>
              </a:rPr>
              <a:t>和投影（</a:t>
            </a:r>
            <a:r>
              <a:rPr lang="en-US" altLang="zh-CN" sz="2800" dirty="0" smtClean="0">
                <a:latin typeface="宋体" panose="02010600030101010101" pitchFamily="2" charset="-122"/>
              </a:rPr>
              <a:t>Projection</a:t>
            </a:r>
            <a:r>
              <a:rPr lang="zh-CN" altLang="en-US" sz="2800" dirty="0" smtClean="0">
                <a:latin typeface="宋体" panose="02010600030101010101" pitchFamily="2" charset="-122"/>
              </a:rPr>
              <a:t>）矩阵。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顶点始于模型空间，它在之后会变为世界坐标，观察坐标，裁剪坐标，并最后以屏幕坐标的形式结束。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我们在屏幕上可见的所有顶点，都为标准化设备坐标（</a:t>
            </a:r>
            <a:r>
              <a:rPr lang="en-US" altLang="zh-CN" sz="2800" dirty="0" smtClean="0">
                <a:latin typeface="宋体" panose="02010600030101010101" pitchFamily="2" charset="-122"/>
              </a:rPr>
              <a:t>Normalized Device Coordinate, NDC</a:t>
            </a:r>
            <a:r>
              <a:rPr lang="zh-CN" altLang="en-US" sz="2800" dirty="0" smtClean="0">
                <a:latin typeface="宋体" panose="02010600030101010101" pitchFamily="2" charset="-122"/>
              </a:rPr>
              <a:t>）</a:t>
            </a:r>
            <a:r>
              <a:rPr lang="en-US" altLang="zh-CN" sz="2800" dirty="0" smtClean="0">
                <a:latin typeface="宋体" panose="02010600030101010101" pitchFamily="2" charset="-122"/>
              </a:rPr>
              <a:t>,</a:t>
            </a:r>
            <a:r>
              <a:rPr lang="zh-CN" altLang="en-US" sz="2800" dirty="0" smtClean="0">
                <a:latin typeface="宋体" panose="02010600030101010101" pitchFamily="2" charset="-122"/>
              </a:rPr>
              <a:t>每个顶点坐标都在</a:t>
            </a:r>
            <a:r>
              <a:rPr lang="en-US" altLang="zh-CN" sz="2800" dirty="0" smtClean="0">
                <a:latin typeface="宋体" panose="02010600030101010101" pitchFamily="2" charset="-122"/>
              </a:rPr>
              <a:t>-1.0</a:t>
            </a:r>
            <a:r>
              <a:rPr lang="zh-CN" altLang="en-US" sz="2800" dirty="0" smtClean="0">
                <a:latin typeface="宋体" panose="02010600030101010101" pitchFamily="2" charset="-122"/>
              </a:rPr>
              <a:t>到</a:t>
            </a:r>
            <a:r>
              <a:rPr lang="en-US" altLang="zh-CN" sz="2800" dirty="0" smtClean="0">
                <a:latin typeface="宋体" panose="02010600030101010101" pitchFamily="2" charset="-122"/>
              </a:rPr>
              <a:t>1.0</a:t>
            </a:r>
            <a:r>
              <a:rPr lang="zh-CN" altLang="en-US" sz="2800" dirty="0" smtClean="0">
                <a:latin typeface="宋体" panose="02010600030101010101" pitchFamily="2" charset="-122"/>
              </a:rPr>
              <a:t>之间。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宋体" panose="02010600030101010101" pitchFamily="2" charset="-122"/>
              </a:rPr>
              <a:t>NDC</a:t>
            </a:r>
            <a:r>
              <a:rPr lang="zh-CN" altLang="en-US" sz="2800" dirty="0" smtClean="0">
                <a:latin typeface="宋体" panose="02010600030101010101" pitchFamily="2" charset="-122"/>
              </a:rPr>
              <a:t>坐标经过光栅化</a:t>
            </a:r>
            <a:r>
              <a:rPr lang="en-US" altLang="zh-CN" sz="2800" dirty="0" smtClean="0">
                <a:latin typeface="宋体" panose="02010600030101010101" pitchFamily="2" charset="-122"/>
              </a:rPr>
              <a:t>(Rasterizer),</a:t>
            </a:r>
            <a:r>
              <a:rPr lang="zh-CN" altLang="en-US" sz="2800" dirty="0" smtClean="0">
                <a:latin typeface="宋体" panose="02010600030101010101" pitchFamily="2" charset="-122"/>
              </a:rPr>
              <a:t>将他们变成屏幕的二维坐标。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pic>
        <p:nvPicPr>
          <p:cNvPr id="1026" name="Picture 2" descr="coordinate_syste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121" y="4657360"/>
            <a:ext cx="11551993" cy="568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6898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模型变换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1885"/>
            <a:ext cx="9743207" cy="5765681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</a:rPr>
              <a:t>变换</a:t>
            </a:r>
            <a:r>
              <a:rPr lang="zh-CN" altLang="en-US" sz="2800" dirty="0" smtClean="0">
                <a:latin typeface="宋体" panose="02010600030101010101" pitchFamily="2" charset="-122"/>
              </a:rPr>
              <a:t>前：模型坐标空间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</a:rPr>
              <a:t>变换</a:t>
            </a:r>
            <a:r>
              <a:rPr lang="zh-CN" altLang="en-US" sz="2800" dirty="0" smtClean="0">
                <a:latin typeface="宋体" panose="02010600030101010101" pitchFamily="2" charset="-122"/>
              </a:rPr>
              <a:t>后：世界坐标空间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目的：计算模型顶点在世界中的位置。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宋体" panose="02010600030101010101" pitchFamily="2" charset="-122"/>
              </a:rPr>
              <a:t>3d</a:t>
            </a:r>
            <a:r>
              <a:rPr lang="zh-CN" altLang="en-US" sz="2800" dirty="0" smtClean="0">
                <a:latin typeface="宋体" panose="02010600030101010101" pitchFamily="2" charset="-122"/>
              </a:rPr>
              <a:t>模型的顶点都是基于自身坐标系存储的，在世界空间中，模型的位置由世界坐标决定。根据模型在世界坐标系中平移</a:t>
            </a:r>
            <a:r>
              <a:rPr lang="en-US" altLang="zh-CN" sz="2800" dirty="0" smtClean="0">
                <a:latin typeface="宋体" panose="02010600030101010101" pitchFamily="2" charset="-122"/>
              </a:rPr>
              <a:t>T,</a:t>
            </a:r>
            <a:r>
              <a:rPr lang="zh-CN" altLang="en-US" sz="2800" dirty="0" smtClean="0">
                <a:latin typeface="宋体" panose="02010600030101010101" pitchFamily="2" charset="-122"/>
              </a:rPr>
              <a:t>旋转</a:t>
            </a:r>
            <a:r>
              <a:rPr lang="en-US" altLang="zh-CN" sz="2800" dirty="0" smtClean="0">
                <a:latin typeface="宋体" panose="02010600030101010101" pitchFamily="2" charset="-122"/>
              </a:rPr>
              <a:t>R,</a:t>
            </a:r>
            <a:r>
              <a:rPr lang="zh-CN" altLang="en-US" sz="2800" dirty="0" smtClean="0">
                <a:latin typeface="宋体" panose="02010600030101010101" pitchFamily="2" charset="-122"/>
              </a:rPr>
              <a:t>缩放</a:t>
            </a:r>
            <a:r>
              <a:rPr lang="en-US" altLang="zh-CN" sz="2800" dirty="0" smtClean="0">
                <a:latin typeface="宋体" panose="02010600030101010101" pitchFamily="2" charset="-122"/>
              </a:rPr>
              <a:t>S, </a:t>
            </a:r>
            <a:r>
              <a:rPr lang="zh-CN" altLang="en-US" sz="2800" dirty="0" smtClean="0">
                <a:latin typeface="宋体" panose="02010600030101010101" pitchFamily="2" charset="-122"/>
              </a:rPr>
              <a:t>可以得到模型变换矩阵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smtClean="0">
                <a:latin typeface="宋体" panose="02010600030101010101" pitchFamily="2" charset="-122"/>
              </a:rPr>
              <a:t>T *R *S</a:t>
            </a:r>
            <a:r>
              <a:rPr lang="zh-CN" altLang="en-US" sz="2800" dirty="0" smtClean="0">
                <a:latin typeface="宋体" panose="02010600030101010101" pitchFamily="2" charset="-122"/>
              </a:rPr>
              <a:t>。设</a:t>
            </a:r>
            <a:r>
              <a:rPr lang="en-US" altLang="zh-CN" sz="2800" dirty="0" smtClean="0">
                <a:latin typeface="宋体" panose="02010600030101010101" pitchFamily="2" charset="-122"/>
              </a:rPr>
              <a:t>P’</a:t>
            </a:r>
            <a:r>
              <a:rPr lang="zh-CN" altLang="en-US" sz="2800" dirty="0" smtClean="0">
                <a:latin typeface="宋体" panose="02010600030101010101" pitchFamily="2" charset="-122"/>
              </a:rPr>
              <a:t>为顶点在世界中的位置，</a:t>
            </a:r>
            <a:r>
              <a:rPr lang="en-US" altLang="zh-CN" sz="2800" dirty="0" smtClean="0">
                <a:latin typeface="宋体" panose="02010600030101010101" pitchFamily="2" charset="-122"/>
              </a:rPr>
              <a:t>P</a:t>
            </a:r>
            <a:r>
              <a:rPr lang="zh-CN" altLang="en-US" sz="2800" dirty="0" smtClean="0">
                <a:latin typeface="宋体" panose="02010600030101010101" pitchFamily="2" charset="-122"/>
              </a:rPr>
              <a:t>为顶点在模型空间位置有</a:t>
            </a:r>
            <a:r>
              <a:rPr lang="en-US" altLang="zh-CN" sz="2800" dirty="0" smtClean="0">
                <a:latin typeface="宋体" panose="02010600030101010101" pitchFamily="2" charset="-122"/>
              </a:rPr>
              <a:t>P’= T </a:t>
            </a:r>
            <a:r>
              <a:rPr lang="zh-CN" altLang="en-US" sz="2800" dirty="0" smtClean="0">
                <a:latin typeface="宋体" panose="02010600030101010101" pitchFamily="2" charset="-122"/>
              </a:rPr>
              <a:t>* </a:t>
            </a:r>
            <a:r>
              <a:rPr lang="en-US" altLang="zh-CN" sz="2800" dirty="0" smtClean="0">
                <a:latin typeface="宋体" panose="02010600030101010101" pitchFamily="2" charset="-122"/>
              </a:rPr>
              <a:t>R</a:t>
            </a:r>
            <a:r>
              <a:rPr lang="zh-CN" altLang="en-US" sz="2800" dirty="0">
                <a:latin typeface="宋体" panose="02010600030101010101" pitchFamily="2" charset="-122"/>
              </a:rPr>
              <a:t> </a:t>
            </a:r>
            <a:r>
              <a:rPr lang="zh-CN" altLang="en-US" sz="2800" dirty="0" smtClean="0">
                <a:latin typeface="宋体" panose="02010600030101010101" pitchFamily="2" charset="-122"/>
              </a:rPr>
              <a:t>* </a:t>
            </a:r>
            <a:r>
              <a:rPr lang="en-US" altLang="zh-CN" sz="2800" dirty="0" smtClean="0">
                <a:latin typeface="宋体" panose="02010600030101010101" pitchFamily="2" charset="-122"/>
              </a:rPr>
              <a:t>S * P</a:t>
            </a:r>
          </a:p>
          <a:p>
            <a:pPr defTabSz="825500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宋体" panose="02010600030101010101" pitchFamily="2" charset="-122"/>
              </a:rPr>
              <a:t>	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557" y="4635742"/>
            <a:ext cx="11918682" cy="55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899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视图</a:t>
            </a:r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变换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1885"/>
            <a:ext cx="9743207" cy="505779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</a:rPr>
              <a:t>变换</a:t>
            </a:r>
            <a:r>
              <a:rPr lang="zh-CN" altLang="en-US" sz="2800" dirty="0" smtClean="0">
                <a:latin typeface="宋体" panose="02010600030101010101" pitchFamily="2" charset="-122"/>
              </a:rPr>
              <a:t>前：世界坐标空间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</a:rPr>
              <a:t>变换</a:t>
            </a:r>
            <a:r>
              <a:rPr lang="zh-CN" altLang="en-US" sz="2800" dirty="0" smtClean="0">
                <a:latin typeface="宋体" panose="02010600030101010101" pitchFamily="2" charset="-122"/>
              </a:rPr>
              <a:t>后：相机坐标空间</a:t>
            </a:r>
            <a:endParaRPr lang="en-US" altLang="zh-CN" sz="2800" dirty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目的：</a:t>
            </a:r>
            <a:r>
              <a:rPr lang="zh-CN" altLang="en-US" sz="2800" dirty="0"/>
              <a:t>计算物体对相机的相对位置，以便进行后续</a:t>
            </a:r>
            <a:r>
              <a:rPr lang="zh-CN" altLang="en-US" sz="2800" dirty="0" smtClean="0"/>
              <a:t>变换</a:t>
            </a:r>
            <a:endParaRPr lang="en-US" altLang="zh-CN" sz="2800" dirty="0" smtClean="0"/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根据当前相机在世界空间坐标</a:t>
            </a:r>
            <a:r>
              <a:rPr lang="en-US" altLang="zh-CN" sz="2800" dirty="0" smtClean="0">
                <a:latin typeface="宋体" panose="02010600030101010101" pitchFamily="2" charset="-122"/>
              </a:rPr>
              <a:t>(eye point), </a:t>
            </a:r>
            <a:r>
              <a:rPr lang="zh-CN" altLang="en-US" sz="2800" dirty="0" smtClean="0">
                <a:latin typeface="宋体" panose="02010600030101010101" pitchFamily="2" charset="-122"/>
              </a:rPr>
              <a:t>观察点中心</a:t>
            </a:r>
            <a:r>
              <a:rPr lang="en-US" altLang="zh-CN" sz="2800" dirty="0" smtClean="0">
                <a:latin typeface="宋体" panose="02010600030101010101" pitchFamily="2" charset="-122"/>
              </a:rPr>
              <a:t>(look at), </a:t>
            </a:r>
            <a:r>
              <a:rPr lang="zh-CN" altLang="en-US" sz="2800" dirty="0" smtClean="0">
                <a:latin typeface="宋体" panose="02010600030101010101" pitchFamily="2" charset="-122"/>
              </a:rPr>
              <a:t>向上向量</a:t>
            </a:r>
            <a:r>
              <a:rPr lang="en-US" altLang="zh-CN" sz="2800" dirty="0" smtClean="0">
                <a:latin typeface="宋体" panose="02010600030101010101" pitchFamily="2" charset="-122"/>
              </a:rPr>
              <a:t>(up vector)</a:t>
            </a:r>
            <a:r>
              <a:rPr lang="zh-CN" altLang="en-US" sz="2800" dirty="0" smtClean="0">
                <a:latin typeface="宋体" panose="02010600030101010101" pitchFamily="2" charset="-122"/>
              </a:rPr>
              <a:t>来构建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zh-CN" altLang="en-US" sz="2800" dirty="0" smtClean="0">
                <a:latin typeface="宋体" panose="02010600030101010101" pitchFamily="2" charset="-122"/>
              </a:rPr>
              <a:t>视图变换矩阵。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latin typeface="宋体" panose="02010600030101010101" pitchFamily="2" charset="-122"/>
              </a:rPr>
              <a:t>	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  <a:hlinkClick r:id="rId3"/>
              </a:rPr>
              <a:t>摄像机视图变换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  <a:hlinkClick r:id="rId4"/>
              </a:rPr>
              <a:t>推导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9073" y="4824109"/>
            <a:ext cx="109156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07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投影</a:t>
            </a:r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变换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1885"/>
            <a:ext cx="9743207" cy="4473019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</a:rPr>
              <a:t>变换</a:t>
            </a:r>
            <a:r>
              <a:rPr lang="zh-CN" altLang="en-US" sz="2800" dirty="0" smtClean="0">
                <a:latin typeface="宋体" panose="02010600030101010101" pitchFamily="2" charset="-122"/>
              </a:rPr>
              <a:t>前：相机坐标空间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变换后</a:t>
            </a:r>
            <a:r>
              <a:rPr lang="zh-CN" altLang="en-US" sz="2800" dirty="0" smtClean="0">
                <a:latin typeface="宋体" panose="02010600030101010101" pitchFamily="2" charset="-122"/>
              </a:rPr>
              <a:t>：</a:t>
            </a:r>
            <a:r>
              <a:rPr lang="zh-CN" altLang="en-US" sz="2800" dirty="0">
                <a:latin typeface="宋体" panose="02010600030101010101" pitchFamily="2" charset="-122"/>
              </a:rPr>
              <a:t>裁剪</a:t>
            </a:r>
            <a:r>
              <a:rPr lang="zh-CN" altLang="en-US" sz="2800" dirty="0" smtClean="0">
                <a:latin typeface="宋体" panose="02010600030101010101" pitchFamily="2" charset="-122"/>
              </a:rPr>
              <a:t>空间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沿相机观察方向按一定规则延伸出的几何空间，几何区域外的点会被裁减</a:t>
            </a:r>
            <a:r>
              <a:rPr lang="zh-CN" altLang="en-US" sz="2800" dirty="0" smtClean="0">
                <a:latin typeface="宋体" panose="02010600030101010101" pitchFamily="2" charset="-122"/>
              </a:rPr>
              <a:t>掉</a:t>
            </a:r>
            <a:r>
              <a:rPr lang="zh-CN" altLang="en-US" sz="2800" dirty="0" smtClean="0">
                <a:latin typeface="宋体" panose="02010600030101010101" pitchFamily="2" charset="-122"/>
              </a:rPr>
              <a:t>。几何区域就是裁剪空间。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裁剪空间定义：正交投影</a:t>
            </a:r>
            <a:r>
              <a:rPr lang="zh-CN" altLang="en-US" sz="2800" dirty="0" smtClean="0">
                <a:latin typeface="宋体" panose="02010600030101010101" pitchFamily="2" charset="-122"/>
              </a:rPr>
              <a:t>、</a:t>
            </a:r>
            <a:r>
              <a:rPr lang="zh-CN" altLang="en-US" sz="2800" dirty="0" smtClean="0">
                <a:latin typeface="宋体" panose="02010600030101010101" pitchFamily="2" charset="-122"/>
              </a:rPr>
              <a:t>透视投影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  <a:hlinkClick r:id="rId3"/>
              </a:rPr>
              <a:t>投影矩阵计算过程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sp>
        <p:nvSpPr>
          <p:cNvPr id="4" name="AutoShape 2" descr="orthographic projection frus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409" y="2229362"/>
            <a:ext cx="5079365" cy="4317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384" y="2752996"/>
            <a:ext cx="3987301" cy="32888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574" y="7305647"/>
            <a:ext cx="10058400" cy="49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9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视口变换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1885"/>
            <a:ext cx="9743207" cy="548868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+mn-lt"/>
              </a:rPr>
              <a:t>对裁剪空间顶点进行剔除</a:t>
            </a:r>
            <a:r>
              <a:rPr lang="en-US" altLang="zh-CN" sz="2800" dirty="0" smtClean="0">
                <a:latin typeface="+mn-lt"/>
              </a:rPr>
              <a:t>(Vertex </a:t>
            </a:r>
            <a:r>
              <a:rPr lang="en-US" altLang="zh-CN" sz="2800" dirty="0" err="1" smtClean="0">
                <a:latin typeface="+mn-lt"/>
              </a:rPr>
              <a:t>Shader</a:t>
            </a:r>
            <a:r>
              <a:rPr lang="en-US" altLang="zh-CN" sz="2800" dirty="0" smtClean="0">
                <a:latin typeface="+mn-lt"/>
              </a:rPr>
              <a:t>)</a:t>
            </a:r>
            <a:endParaRPr lang="en-US" altLang="zh-CN" sz="2800" dirty="0" smtClean="0">
              <a:latin typeface="+mn-lt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+mn-lt"/>
              </a:rPr>
              <a:t>透视除法将</a:t>
            </a:r>
            <a:r>
              <a:rPr lang="zh-CN" altLang="en-US" sz="2800" dirty="0">
                <a:latin typeface="+mn-lt"/>
              </a:rPr>
              <a:t>裁剪</a:t>
            </a:r>
            <a:r>
              <a:rPr lang="zh-CN" altLang="en-US" sz="2800" dirty="0" smtClean="0">
                <a:latin typeface="+mn-lt"/>
              </a:rPr>
              <a:t>空间顶点转换至</a:t>
            </a:r>
            <a:r>
              <a:rPr lang="en-US" altLang="zh-CN" sz="2800" dirty="0" smtClean="0">
                <a:latin typeface="+mn-lt"/>
              </a:rPr>
              <a:t>NDC</a:t>
            </a:r>
            <a:r>
              <a:rPr lang="zh-CN" altLang="en-US" sz="2800" dirty="0" smtClean="0">
                <a:latin typeface="+mn-lt"/>
              </a:rPr>
              <a:t>空间</a:t>
            </a:r>
            <a:endParaRPr lang="en-US" altLang="zh-CN" sz="2800" dirty="0" smtClean="0">
              <a:latin typeface="+mn-lt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+mn-lt"/>
              </a:rPr>
              <a:t>透视除法将顶点的四个分量除以</a:t>
            </a:r>
            <a:r>
              <a:rPr lang="en-US" altLang="zh-CN" sz="2800" dirty="0" smtClean="0">
                <a:latin typeface="+mn-lt"/>
              </a:rPr>
              <a:t>w</a:t>
            </a:r>
            <a:r>
              <a:rPr lang="zh-CN" altLang="en-US" sz="2800" dirty="0" smtClean="0">
                <a:latin typeface="+mn-lt"/>
              </a:rPr>
              <a:t>分量，就从裁剪空间转到</a:t>
            </a:r>
            <a:r>
              <a:rPr lang="en-US" altLang="zh-CN" sz="2800" dirty="0" smtClean="0">
                <a:latin typeface="+mn-lt"/>
              </a:rPr>
              <a:t>NDC</a:t>
            </a:r>
            <a:r>
              <a:rPr lang="zh-CN" altLang="en-US" sz="2800" dirty="0" smtClean="0">
                <a:latin typeface="+mn-lt"/>
              </a:rPr>
              <a:t>空间</a:t>
            </a:r>
            <a:endParaRPr lang="en-US" altLang="zh-CN" sz="2800" dirty="0" smtClean="0">
              <a:latin typeface="+mn-lt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n-lt"/>
              </a:rPr>
              <a:t>NDC</a:t>
            </a:r>
            <a:r>
              <a:rPr lang="zh-CN" altLang="en-US" sz="2800" dirty="0">
                <a:latin typeface="+mn-lt"/>
              </a:rPr>
              <a:t>是一个长宽高取值范围为</a:t>
            </a:r>
            <a:r>
              <a:rPr lang="en-US" altLang="zh-CN" sz="2800" dirty="0">
                <a:latin typeface="+mn-lt"/>
              </a:rPr>
              <a:t>[-1,1]</a:t>
            </a:r>
            <a:r>
              <a:rPr lang="zh-CN" altLang="en-US" sz="2800" dirty="0">
                <a:latin typeface="+mn-lt"/>
              </a:rPr>
              <a:t>的</a:t>
            </a:r>
            <a:r>
              <a:rPr lang="zh-CN" altLang="en-US" sz="2800" dirty="0" smtClean="0">
                <a:latin typeface="+mn-lt"/>
              </a:rPr>
              <a:t>立方体。</a:t>
            </a:r>
            <a:endParaRPr lang="en-US" altLang="zh-CN" sz="2800" dirty="0" smtClean="0">
              <a:latin typeface="+mn-lt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+mn-lt"/>
              </a:rPr>
              <a:t>视口变换将</a:t>
            </a:r>
            <a:r>
              <a:rPr lang="en-US" altLang="zh-CN" sz="2800" dirty="0" smtClean="0">
                <a:latin typeface="+mn-lt"/>
              </a:rPr>
              <a:t>NDC</a:t>
            </a:r>
            <a:r>
              <a:rPr lang="zh-CN" altLang="en-US" sz="2800" dirty="0" smtClean="0">
                <a:latin typeface="+mn-lt"/>
              </a:rPr>
              <a:t>转成屏幕空间，然后在输出到 </a:t>
            </a:r>
            <a:r>
              <a:rPr lang="en-US" altLang="zh-CN" sz="2800" dirty="0" smtClean="0">
                <a:latin typeface="+mn-lt"/>
              </a:rPr>
              <a:t>Pixel </a:t>
            </a:r>
            <a:r>
              <a:rPr lang="en-US" altLang="zh-CN" sz="2800" dirty="0" err="1" smtClean="0">
                <a:latin typeface="+mn-lt"/>
              </a:rPr>
              <a:t>Shader</a:t>
            </a:r>
            <a:r>
              <a:rPr lang="zh-CN" altLang="en-US" sz="2800" dirty="0" smtClean="0">
                <a:latin typeface="+mn-lt"/>
              </a:rPr>
              <a:t>着色。</a:t>
            </a:r>
            <a:endParaRPr lang="en-US" altLang="zh-CN" sz="2800" dirty="0" smtClean="0"/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宋体" panose="02010600030101010101" pitchFamily="2" charset="-122"/>
                <a:hlinkClick r:id="rId3"/>
              </a:rPr>
              <a:t>NDC </a:t>
            </a:r>
            <a:r>
              <a:rPr lang="en-US" altLang="zh-CN" sz="2800" dirty="0" err="1" smtClean="0">
                <a:latin typeface="宋体" panose="02010600030101010101" pitchFamily="2" charset="-122"/>
                <a:hlinkClick r:id="rId3"/>
              </a:rPr>
              <a:t>ClipSpace</a:t>
            </a:r>
            <a:r>
              <a:rPr lang="en-US" altLang="zh-CN" sz="2800" dirty="0" smtClean="0">
                <a:latin typeface="宋体" panose="02010600030101010101" pitchFamily="2" charset="-122"/>
                <a:hlinkClick r:id="rId3"/>
              </a:rPr>
              <a:t> </a:t>
            </a:r>
            <a:r>
              <a:rPr lang="en-US" altLang="zh-CN" sz="2800" dirty="0" err="1" smtClean="0">
                <a:latin typeface="宋体" panose="02010600030101010101" pitchFamily="2" charset="-122"/>
                <a:hlinkClick r:id="rId3"/>
              </a:rPr>
              <a:t>ScreenSpace</a:t>
            </a:r>
            <a:r>
              <a:rPr lang="zh-CN" altLang="en-US" sz="2800" dirty="0" smtClean="0">
                <a:latin typeface="宋体" panose="02010600030101010101" pitchFamily="2" charset="-122"/>
                <a:hlinkClick r:id="rId3"/>
              </a:rPr>
              <a:t>讲解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600"/>
              </a:spcAft>
            </a:pP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sp>
        <p:nvSpPr>
          <p:cNvPr id="4" name="AutoShape 2" descr="orthographic projection frus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6307" y="4388092"/>
            <a:ext cx="9388846" cy="14625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2223" y="6639358"/>
            <a:ext cx="62293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49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smtClean="0">
                <a:latin typeface="宋体" panose="02010600030101010101" pitchFamily="2" charset="-122"/>
              </a:rPr>
              <a:t>表面的几何表示</a:t>
            </a:r>
            <a:endParaRPr lang="zh-CN" sz="6000" dirty="0"/>
          </a:p>
        </p:txBody>
      </p:sp>
      <p:sp>
        <p:nvSpPr>
          <p:cNvPr id="45" name="AEVER"/>
          <p:cNvSpPr txBox="1"/>
          <p:nvPr/>
        </p:nvSpPr>
        <p:spPr>
          <a:xfrm>
            <a:off x="9627213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宋体" panose="02010600030101010101" pitchFamily="2" charset="-122"/>
              </a:rPr>
              <a:t>第</a:t>
            </a:r>
            <a:r>
              <a:rPr lang="zh-CN" altLang="en-US" sz="8000" cap="all" dirty="0">
                <a:solidFill>
                  <a:srgbClr val="FFD966"/>
                </a:solidFill>
                <a:latin typeface="宋体" panose="02010600030101010101" pitchFamily="2" charset="-122"/>
              </a:rPr>
              <a:t>二</a:t>
            </a:r>
            <a:r>
              <a:rPr lang="zh-CN" altLang="en-US" sz="8000" cap="all" dirty="0" smtClean="0">
                <a:solidFill>
                  <a:srgbClr val="FFD966"/>
                </a:solidFill>
                <a:latin typeface="宋体" panose="02010600030101010101" pitchFamily="2" charset="-122"/>
              </a:rPr>
              <a:t>部分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27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37760"/>
            <a:ext cx="7104888" cy="170303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线</a:t>
            </a:r>
            <a:r>
              <a:rPr lang="zh-CN" altLang="en-US" sz="2800" dirty="0">
                <a:latin typeface="宋体" panose="02010600030101010101" pitchFamily="2" charset="-122"/>
              </a:rPr>
              <a:t>代</a:t>
            </a:r>
            <a:r>
              <a:rPr lang="zh-CN" altLang="en-US" sz="2800" dirty="0" smtClean="0">
                <a:latin typeface="宋体" panose="02010600030101010101" pitchFamily="2" charset="-122"/>
              </a:rPr>
              <a:t>基础与变换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 smtClean="0">
                <a:solidFill>
                  <a:srgbClr val="000000"/>
                </a:solidFill>
              </a:rPr>
              <a:t>表面的几何表示</a:t>
            </a:r>
            <a:endParaRPr lang="en-US" altLang="zh-CN" sz="2800" kern="0" dirty="0" smtClean="0">
              <a:solidFill>
                <a:srgbClr val="000000"/>
              </a:solidFill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 smtClean="0">
                <a:solidFill>
                  <a:srgbClr val="000000"/>
                </a:solidFill>
              </a:rPr>
              <a:t>贴图技术概述</a:t>
            </a:r>
            <a:endParaRPr lang="zh-CN" sz="2800" kern="0" dirty="0">
              <a:solidFill>
                <a:srgbClr val="000000"/>
              </a:solidFill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457011"/>
            <a:ext cx="7104888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</a:rPr>
              <a:t>课程内容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表面常见表示法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1885"/>
            <a:ext cx="9743207" cy="401135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隐式表示（</a:t>
            </a:r>
            <a:r>
              <a:rPr lang="en-US" altLang="zh-CN" sz="2800" dirty="0" smtClean="0">
                <a:latin typeface="宋体" panose="02010600030101010101" pitchFamily="2" charset="-122"/>
              </a:rPr>
              <a:t>Implicit Surface Equation</a:t>
            </a:r>
            <a:r>
              <a:rPr lang="zh-CN" altLang="en-US" sz="2800" dirty="0" smtClean="0">
                <a:latin typeface="宋体" panose="02010600030101010101" pitchFamily="2" charset="-122"/>
              </a:rPr>
              <a:t>）</a:t>
            </a:r>
            <a:r>
              <a:rPr lang="en-US" altLang="zh-CN" sz="2800" dirty="0" smtClean="0">
                <a:latin typeface="宋体" panose="02010600030101010101" pitchFamily="2" charset="-122"/>
              </a:rPr>
              <a:t>:</a:t>
            </a:r>
            <a:r>
              <a:rPr lang="zh-CN" altLang="en-US" sz="2800" dirty="0" smtClean="0">
                <a:latin typeface="宋体" panose="02010600030101010101" pitchFamily="2" charset="-122"/>
              </a:rPr>
              <a:t>比如一个远点的球体表面，可用</a:t>
            </a:r>
            <a:r>
              <a:rPr lang="en-US" altLang="zh-CN" sz="2800" dirty="0" smtClean="0">
                <a:latin typeface="宋体" panose="02010600030101010101" pitchFamily="2" charset="-122"/>
              </a:rPr>
              <a:t>x^2 + y^2 + z^2 = r^2</a:t>
            </a:r>
            <a:r>
              <a:rPr lang="zh-CN" altLang="en-US" sz="2800" dirty="0" smtClean="0">
                <a:latin typeface="宋体" panose="02010600030101010101" pitchFamily="2" charset="-122"/>
              </a:rPr>
              <a:t>表示。</a:t>
            </a:r>
            <a:r>
              <a:rPr lang="en-US" altLang="zh-CN" sz="2800" dirty="0">
                <a:latin typeface="宋体" panose="02010600030101010101" pitchFamily="2" charset="-122"/>
              </a:rPr>
              <a:t> </a:t>
            </a:r>
            <a:r>
              <a:rPr lang="en-US" altLang="zh-CN" sz="2800" dirty="0" smtClean="0">
                <a:latin typeface="宋体" panose="02010600030101010101" pitchFamily="2" charset="-122"/>
              </a:rPr>
              <a:t>Implicit</a:t>
            </a:r>
            <a:r>
              <a:rPr lang="zh-CN" altLang="en-US" sz="2800" dirty="0" smtClean="0">
                <a:latin typeface="宋体" panose="02010600030101010101" pitchFamily="2" charset="-122"/>
              </a:rPr>
              <a:t>意味着等式未解决</a:t>
            </a:r>
            <a:r>
              <a:rPr lang="en-US" altLang="zh-CN" sz="2800" dirty="0" smtClean="0">
                <a:latin typeface="宋体" panose="02010600030101010101" pitchFamily="2" charset="-122"/>
              </a:rPr>
              <a:t>x, y , z.</a:t>
            </a: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显式表示（</a:t>
            </a:r>
            <a:r>
              <a:rPr lang="en-US" altLang="zh-CN" sz="2800" dirty="0" smtClean="0">
                <a:latin typeface="宋体" panose="02010600030101010101" pitchFamily="2" charset="-122"/>
              </a:rPr>
              <a:t>Parametric Surface Equation</a:t>
            </a:r>
            <a:r>
              <a:rPr lang="zh-CN" altLang="en-US" sz="2800" dirty="0" smtClean="0">
                <a:latin typeface="宋体" panose="02010600030101010101" pitchFamily="2" charset="-122"/>
              </a:rPr>
              <a:t>）</a:t>
            </a:r>
            <a:r>
              <a:rPr lang="en-US" altLang="zh-CN" sz="2800" dirty="0" smtClean="0">
                <a:latin typeface="宋体" panose="02010600030101010101" pitchFamily="2" charset="-122"/>
              </a:rPr>
              <a:t>:</a:t>
            </a:r>
            <a:r>
              <a:rPr lang="zh-CN" altLang="en-US" sz="2800" dirty="0" smtClean="0">
                <a:latin typeface="宋体" panose="02010600030101010101" pitchFamily="2" charset="-122"/>
              </a:rPr>
              <a:t>表面上的每个点的坐标被单独表示为独立参数的显示功能，比如一个单位圆的 </a:t>
            </a:r>
            <a:r>
              <a:rPr lang="en-US" altLang="zh-CN" sz="2800" dirty="0" smtClean="0">
                <a:latin typeface="宋体" panose="02010600030101010101" pitchFamily="2" charset="-122"/>
              </a:rPr>
              <a:t>x = </a:t>
            </a:r>
            <a:r>
              <a:rPr lang="en-US" altLang="zh-CN" sz="2800" dirty="0" err="1" smtClean="0">
                <a:latin typeface="宋体" panose="02010600030101010101" pitchFamily="2" charset="-122"/>
              </a:rPr>
              <a:t>cos</a:t>
            </a:r>
            <a:r>
              <a:rPr lang="en-US" altLang="zh-CN" sz="2800" dirty="0" smtClean="0">
                <a:latin typeface="宋体" panose="02010600030101010101" pitchFamily="2" charset="-122"/>
              </a:rPr>
              <a:t>(t), y = sin(t)</a:t>
            </a: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常见曲面样条：</a:t>
            </a:r>
            <a:r>
              <a:rPr lang="zh-CN" altLang="en-US" sz="2800" dirty="0" smtClean="0">
                <a:latin typeface="宋体" panose="02010600030101010101" pitchFamily="2" charset="-122"/>
                <a:hlinkClick r:id="rId3"/>
              </a:rPr>
              <a:t>贝塞尔曲面</a:t>
            </a:r>
            <a:r>
              <a:rPr lang="zh-CN" altLang="en-US" sz="2800" dirty="0" smtClean="0">
                <a:latin typeface="宋体" panose="02010600030101010101" pitchFamily="2" charset="-122"/>
              </a:rPr>
              <a:t>，</a:t>
            </a:r>
            <a:r>
              <a:rPr lang="zh-CN" altLang="en-US" sz="2800" dirty="0">
                <a:hlinkClick r:id="rId4"/>
              </a:rPr>
              <a:t>非均匀有理</a:t>
            </a:r>
            <a:r>
              <a:rPr lang="en-US" altLang="zh-CN" sz="2800" dirty="0">
                <a:hlinkClick r:id="rId4"/>
              </a:rPr>
              <a:t>B</a:t>
            </a:r>
            <a:r>
              <a:rPr lang="zh-CN" altLang="en-US" sz="2800" dirty="0" smtClean="0">
                <a:hlinkClick r:id="rId4"/>
              </a:rPr>
              <a:t>样条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905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三角形网格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0869"/>
            <a:ext cx="8509002" cy="49808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选取三角形构造表面的优点</a:t>
            </a:r>
            <a:endParaRPr lang="zh-CN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三角形是最简单的多边形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三角形必然是平坦的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三角形多次转换之后仍然维持三角形，对于仿射转换和透视转换也成立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几乎所有的商用图形加速硬件都是为三角形光栅化而设计</a:t>
            </a:r>
            <a:endParaRPr lang="en-US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53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三角形网格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0869"/>
            <a:ext cx="8509002" cy="75969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选取三角形的优点</a:t>
            </a:r>
            <a:endParaRPr lang="zh-CN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三角形是最简单的多边形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三角形必然是平坦的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三角形多次转换之后仍然维持三角形，对于仿射转换和透视转换也成立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几乎所有的商用图形加速硬件都是为三角形光栅化而设计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三角形镶嵌（</a:t>
            </a:r>
            <a:r>
              <a:rPr lang="en-US" altLang="zh-CN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Tessellation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把表面分割为一组离散多边形（三角形或四边形）的过程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层次细节（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LOD 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设计不同版本的三角形网格链去逼近。</a:t>
            </a:r>
            <a:endParaRPr lang="en-US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28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327" y="6040869"/>
            <a:ext cx="10058400" cy="42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605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构造三角形网格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0869"/>
            <a:ext cx="8509002" cy="35804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三角形由三个顶点的位置矢量定义。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相邻顶点的位置矢量相减得到</a:t>
            </a:r>
            <a:r>
              <a:rPr lang="en-US" altLang="zh-CN" sz="2800" dirty="0" smtClean="0">
                <a:solidFill>
                  <a:srgbClr val="000000"/>
                </a:solidFill>
              </a:rPr>
              <a:t>3</a:t>
            </a:r>
            <a:r>
              <a:rPr lang="zh-CN" altLang="en-US" sz="2800" dirty="0" smtClean="0">
                <a:solidFill>
                  <a:srgbClr val="000000"/>
                </a:solidFill>
              </a:rPr>
              <a:t>条棱的矢量，任意两棱矢量的叉积，归一化后就能得到单位面法线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N</a:t>
            </a:r>
            <a:endParaRPr lang="zh-CN" sz="2800" b="1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依照法线方向定义三角形正面和背面。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三角形网络就是</a:t>
            </a:r>
            <a:r>
              <a:rPr lang="zh-CN" altLang="en-US" sz="2800" dirty="0">
                <a:solidFill>
                  <a:srgbClr val="000000"/>
                </a:solidFill>
              </a:rPr>
              <a:t>一</a:t>
            </a:r>
            <a:r>
              <a:rPr lang="zh-CN" altLang="en-US" sz="2800" dirty="0" smtClean="0">
                <a:solidFill>
                  <a:srgbClr val="000000"/>
                </a:solidFill>
              </a:rPr>
              <a:t>个三角形表，表中每个三角形对应</a:t>
            </a:r>
            <a:r>
              <a:rPr lang="en-US" altLang="zh-CN" sz="2800" dirty="0" smtClean="0">
                <a:solidFill>
                  <a:srgbClr val="000000"/>
                </a:solidFill>
              </a:rPr>
              <a:t>3</a:t>
            </a:r>
            <a:r>
              <a:rPr lang="zh-CN" altLang="en-US" sz="2800" dirty="0" smtClean="0">
                <a:solidFill>
                  <a:srgbClr val="000000"/>
                </a:solidFill>
              </a:rPr>
              <a:t>个顶点。为更高效，通常会索引化三角形表，组成索引缓冲（</a:t>
            </a:r>
            <a:r>
              <a:rPr lang="en-US" altLang="zh-CN" sz="2800" dirty="0" smtClean="0">
                <a:solidFill>
                  <a:srgbClr val="000000"/>
                </a:solidFill>
              </a:rPr>
              <a:t>Index Buffer</a:t>
            </a:r>
            <a:r>
              <a:rPr lang="zh-CN" altLang="en-US" sz="2800" dirty="0" smtClean="0">
                <a:solidFill>
                  <a:srgbClr val="000000"/>
                </a:solidFill>
              </a:rPr>
              <a:t>）</a:t>
            </a:r>
            <a:endParaRPr lang="zh-CN" sz="2800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641" y="3382458"/>
            <a:ext cx="3095625" cy="45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641" y="4192083"/>
            <a:ext cx="3095625" cy="1752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641" y="6297108"/>
            <a:ext cx="3095625" cy="971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253" y="7621083"/>
            <a:ext cx="10058400" cy="46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56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网格操作简介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0869"/>
            <a:ext cx="8509002" cy="228780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</a:rPr>
              <a:t>细分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</a:rPr>
              <a:t>简化</a:t>
            </a:r>
            <a:endParaRPr lang="zh-CN" sz="2800" b="1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</a:rPr>
              <a:t>正规化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000000"/>
                </a:solidFill>
              </a:rPr>
              <a:t>Geometry3Sharp</a:t>
            </a:r>
            <a:endParaRPr lang="zh-C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4844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smtClean="0">
                <a:latin typeface="宋体" panose="02010600030101010101" pitchFamily="2" charset="-122"/>
              </a:rPr>
              <a:t>贴图技术概述</a:t>
            </a:r>
            <a:endParaRPr lang="zh-CN" sz="6000" dirty="0"/>
          </a:p>
        </p:txBody>
      </p:sp>
      <p:sp>
        <p:nvSpPr>
          <p:cNvPr id="45" name="AEVER"/>
          <p:cNvSpPr txBox="1"/>
          <p:nvPr/>
        </p:nvSpPr>
        <p:spPr>
          <a:xfrm>
            <a:off x="9627213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宋体" panose="02010600030101010101" pitchFamily="2" charset="-122"/>
              </a:rPr>
              <a:t>第</a:t>
            </a:r>
            <a:r>
              <a:rPr lang="zh-CN" altLang="en-US" sz="8000" cap="all" dirty="0">
                <a:solidFill>
                  <a:srgbClr val="FFD966"/>
                </a:solidFill>
                <a:latin typeface="宋体" panose="02010600030101010101" pitchFamily="2" charset="-122"/>
              </a:rPr>
              <a:t>二</a:t>
            </a:r>
            <a:r>
              <a:rPr lang="zh-CN" altLang="en-US" sz="8000" cap="all" dirty="0" smtClean="0">
                <a:solidFill>
                  <a:srgbClr val="FFD966"/>
                </a:solidFill>
                <a:latin typeface="宋体" panose="02010600030101010101" pitchFamily="2" charset="-122"/>
              </a:rPr>
              <a:t>部分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1303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纹理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0869"/>
            <a:ext cx="8509002" cy="416524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纹理通常含有颜色信息，并且一般会投射在网格的三角形上。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常见纹理：漫反射贴图（</a:t>
            </a:r>
            <a:r>
              <a:rPr lang="en-US" altLang="zh-CN" sz="2800" dirty="0" smtClean="0">
                <a:solidFill>
                  <a:srgbClr val="000000"/>
                </a:solidFill>
              </a:rPr>
              <a:t>diffuse map</a:t>
            </a:r>
            <a:r>
              <a:rPr lang="zh-CN" altLang="en-US" sz="2800" dirty="0" smtClean="0">
                <a:solidFill>
                  <a:srgbClr val="000000"/>
                </a:solidFill>
              </a:rPr>
              <a:t>）、法线贴图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 smtClean="0">
                <a:solidFill>
                  <a:srgbClr val="000000"/>
                </a:solidFill>
              </a:rPr>
              <a:t>（</a:t>
            </a:r>
            <a:r>
              <a:rPr lang="en-US" altLang="zh-CN" sz="2800" dirty="0" smtClean="0">
                <a:solidFill>
                  <a:srgbClr val="000000"/>
                </a:solidFill>
              </a:rPr>
              <a:t>normal map</a:t>
            </a:r>
            <a:r>
              <a:rPr lang="zh-CN" altLang="en-US" sz="2800" dirty="0" smtClean="0">
                <a:solidFill>
                  <a:srgbClr val="000000"/>
                </a:solidFill>
              </a:rPr>
              <a:t>）、环境贴图（</a:t>
            </a:r>
            <a:r>
              <a:rPr lang="en-US" altLang="zh-CN" sz="2800" dirty="0" smtClean="0">
                <a:solidFill>
                  <a:srgbClr val="000000"/>
                </a:solidFill>
              </a:rPr>
              <a:t>environment map</a:t>
            </a:r>
            <a:r>
              <a:rPr lang="zh-CN" altLang="en-US" sz="2800" dirty="0" smtClean="0">
                <a:solidFill>
                  <a:srgbClr val="000000"/>
                </a:solidFill>
              </a:rPr>
              <a:t>）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纹理坐标：使用</a:t>
            </a:r>
            <a:r>
              <a:rPr lang="en-US" altLang="zh-CN" sz="2800" dirty="0" smtClean="0">
                <a:solidFill>
                  <a:srgbClr val="000000"/>
                </a:solidFill>
              </a:rPr>
              <a:t>u, v</a:t>
            </a:r>
            <a:r>
              <a:rPr lang="zh-CN" altLang="en-US" sz="2800" dirty="0" smtClean="0">
                <a:solidFill>
                  <a:srgbClr val="000000"/>
                </a:solidFill>
              </a:rPr>
              <a:t>两个归一化的数值来表示坐标， 坐标范围从纹理左下角（</a:t>
            </a:r>
            <a:r>
              <a:rPr lang="en-US" altLang="zh-CN" sz="2800" dirty="0" smtClean="0">
                <a:solidFill>
                  <a:srgbClr val="000000"/>
                </a:solidFill>
              </a:rPr>
              <a:t>0</a:t>
            </a:r>
            <a:r>
              <a:rPr lang="zh-CN" altLang="en-US" sz="2800" dirty="0" smtClean="0">
                <a:solidFill>
                  <a:srgbClr val="000000"/>
                </a:solidFill>
              </a:rPr>
              <a:t>，</a:t>
            </a:r>
            <a:r>
              <a:rPr lang="en-US" altLang="zh-CN" sz="2800" dirty="0" smtClean="0">
                <a:solidFill>
                  <a:srgbClr val="000000"/>
                </a:solidFill>
              </a:rPr>
              <a:t>0</a:t>
            </a:r>
            <a:r>
              <a:rPr lang="zh-CN" altLang="en-US" sz="2800" dirty="0" smtClean="0">
                <a:solidFill>
                  <a:srgbClr val="000000"/>
                </a:solidFill>
              </a:rPr>
              <a:t>）至右上角（</a:t>
            </a:r>
            <a:r>
              <a:rPr lang="en-US" altLang="zh-CN" sz="2800" dirty="0" smtClean="0">
                <a:solidFill>
                  <a:srgbClr val="000000"/>
                </a:solidFill>
              </a:rPr>
              <a:t>1</a:t>
            </a:r>
            <a:r>
              <a:rPr lang="zh-CN" altLang="en-US" sz="2800" dirty="0" smtClean="0">
                <a:solidFill>
                  <a:srgbClr val="000000"/>
                </a:solidFill>
              </a:rPr>
              <a:t>，</a:t>
            </a:r>
            <a:r>
              <a:rPr lang="en-US" altLang="zh-CN" sz="2800" dirty="0" smtClean="0">
                <a:solidFill>
                  <a:srgbClr val="000000"/>
                </a:solidFill>
              </a:rPr>
              <a:t>1</a:t>
            </a:r>
            <a:r>
              <a:rPr lang="zh-CN" altLang="en-US" sz="2800" dirty="0" smtClean="0">
                <a:solidFill>
                  <a:srgbClr val="000000"/>
                </a:solidFill>
              </a:rPr>
              <a:t>）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多级渐远纹理（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mipmapping</a:t>
            </a:r>
            <a:r>
              <a:rPr lang="zh-CN" altLang="en-US" sz="2800" dirty="0" smtClean="0">
                <a:solidFill>
                  <a:srgbClr val="000000"/>
                </a:solidFill>
              </a:rPr>
              <a:t>）</a:t>
            </a:r>
            <a:r>
              <a:rPr lang="en-US" altLang="zh-CN" sz="2800" dirty="0" smtClean="0">
                <a:solidFill>
                  <a:srgbClr val="000000"/>
                </a:solidFill>
              </a:rPr>
              <a:t>:</a:t>
            </a:r>
            <a:r>
              <a:rPr lang="zh-CN" altLang="en-US" sz="2800" dirty="0" smtClean="0">
                <a:solidFill>
                  <a:srgbClr val="000000"/>
                </a:solidFill>
              </a:rPr>
              <a:t>为每张纹理建立低分辨率位图序列，每张位图宽高为前一张一半。</a:t>
            </a:r>
            <a:endParaRPr lang="zh-CN" sz="28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966" y="5586815"/>
            <a:ext cx="94583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624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纹理过滤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0869"/>
            <a:ext cx="8509002" cy="47500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图形硬件计算像素中心落入纹理空间的位置时候，会对纹理贴图进行采样，采样通常需要多于</a:t>
            </a:r>
            <a:r>
              <a:rPr lang="zh-CN" altLang="en-US" sz="2800" dirty="0">
                <a:solidFill>
                  <a:srgbClr val="000000"/>
                </a:solidFill>
              </a:rPr>
              <a:t>一</a:t>
            </a:r>
            <a:r>
              <a:rPr lang="zh-CN" altLang="en-US" sz="2800" dirty="0" smtClean="0">
                <a:solidFill>
                  <a:srgbClr val="000000"/>
                </a:solidFill>
              </a:rPr>
              <a:t>个采样点，把采样结果混合以得到实际颜色的过程叫纹理过滤。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采样种类：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1428750" lvl="1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</a:rPr>
              <a:t>最近邻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1428750" lvl="1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dirty="0">
                <a:solidFill>
                  <a:srgbClr val="000000"/>
                </a:solidFill>
              </a:rPr>
              <a:t>双</a:t>
            </a:r>
            <a:r>
              <a:rPr lang="zh-CN" altLang="en-US" sz="2800" dirty="0" smtClean="0">
                <a:solidFill>
                  <a:srgbClr val="000000"/>
                </a:solidFill>
              </a:rPr>
              <a:t>线性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1428750" lvl="1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dirty="0">
                <a:solidFill>
                  <a:srgbClr val="000000"/>
                </a:solidFill>
              </a:rPr>
              <a:t>三</a:t>
            </a:r>
            <a:r>
              <a:rPr lang="zh-CN" altLang="en-US" sz="2800" dirty="0" smtClean="0">
                <a:solidFill>
                  <a:srgbClr val="000000"/>
                </a:solidFill>
              </a:rPr>
              <a:t>线性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1428750" lvl="1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</a:rPr>
              <a:t>各向异性</a:t>
            </a:r>
            <a:endParaRPr lang="zh-C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9490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384995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000" cap="all" dirty="0">
                <a:solidFill>
                  <a:srgbClr val="000000"/>
                </a:solidFill>
                <a:latin typeface="宋体" panose="02010600030101010101" pitchFamily="2" charset="-122"/>
              </a:rPr>
              <a:t>应用</a:t>
            </a:r>
            <a:endParaRPr lang="zh-CN" sz="500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9" y="4766538"/>
            <a:ext cx="8509002" cy="38882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用于描述视觉特性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包括纹理设置，着色器输入参数等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网格和材质结合后包含所有需要渲染物体的信息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模型可以使用多个材质，例如人体会有多个材质供头发，皮肤，眼睛，牙齿等。</a:t>
            </a:r>
            <a:endParaRPr lang="en-US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5" y="3658325"/>
            <a:ext cx="112851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宋体" panose="02010600030101010101" pitchFamily="2" charset="-122"/>
              </a:rPr>
              <a:t>光照</a:t>
            </a:r>
            <a:endParaRPr lang="zh-CN" sz="40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8509002" cy="84741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直接光照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间接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光照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Phong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氏光照模型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4287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环境光（</a:t>
            </a:r>
            <a:r>
              <a:rPr lang="en-US" altLang="zh-CN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ambient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4287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漫反射（</a:t>
            </a:r>
            <a:r>
              <a:rPr lang="en-US" altLang="zh-CN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diffuse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4287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镜面反射（</a:t>
            </a:r>
            <a:r>
              <a:rPr lang="en-US" altLang="zh-CN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specular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514350" indent="-5143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Helvetica (正文)"/>
                <a:cs typeface="宋体" panose="02010600030101010101" pitchFamily="2" charset="-122"/>
              </a:rPr>
              <a:t>光照模型</a:t>
            </a:r>
            <a:endParaRPr lang="en-US" altLang="zh-CN" sz="2800" dirty="0" smtClean="0">
              <a:solidFill>
                <a:srgbClr val="000000"/>
              </a:solidFill>
              <a:latin typeface="Helvetica (正文)"/>
              <a:cs typeface="宋体" panose="02010600030101010101" pitchFamily="2" charset="-122"/>
            </a:endParaRPr>
          </a:p>
          <a:p>
            <a:pPr marL="14287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  <a:latin typeface="Helvetica (正文)"/>
                <a:cs typeface="宋体" panose="02010600030101010101" pitchFamily="2" charset="-122"/>
              </a:rPr>
              <a:t>静态光照</a:t>
            </a:r>
            <a:endParaRPr lang="en-US" altLang="zh-CN" sz="2800" dirty="0" smtClean="0">
              <a:solidFill>
                <a:srgbClr val="000000"/>
              </a:solidFill>
              <a:latin typeface="Helvetica (正文)"/>
              <a:cs typeface="宋体" panose="02010600030101010101" pitchFamily="2" charset="-122"/>
            </a:endParaRPr>
          </a:p>
          <a:p>
            <a:pPr marL="14287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  <a:latin typeface="Helvetica (正文)"/>
                <a:cs typeface="宋体" panose="02010600030101010101" pitchFamily="2" charset="-122"/>
              </a:rPr>
              <a:t>环境光</a:t>
            </a:r>
            <a:endParaRPr lang="en-US" altLang="zh-CN" sz="2800" dirty="0" smtClean="0">
              <a:solidFill>
                <a:srgbClr val="000000"/>
              </a:solidFill>
              <a:latin typeface="Helvetica (正文)"/>
              <a:cs typeface="宋体" panose="02010600030101010101" pitchFamily="2" charset="-122"/>
            </a:endParaRPr>
          </a:p>
          <a:p>
            <a:pPr marL="14287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>
                <a:solidFill>
                  <a:srgbClr val="000000"/>
                </a:solidFill>
                <a:latin typeface="Helvetica (正文)"/>
                <a:cs typeface="宋体" panose="02010600030101010101" pitchFamily="2" charset="-122"/>
              </a:rPr>
              <a:t>平行</a:t>
            </a:r>
            <a:r>
              <a:rPr lang="zh-CN" altLang="en-US" sz="2800" dirty="0" smtClean="0">
                <a:solidFill>
                  <a:srgbClr val="000000"/>
                </a:solidFill>
                <a:latin typeface="Helvetica (正文)"/>
                <a:cs typeface="宋体" panose="02010600030101010101" pitchFamily="2" charset="-122"/>
              </a:rPr>
              <a:t>光</a:t>
            </a:r>
            <a:endParaRPr lang="en-US" altLang="zh-CN" sz="2800" dirty="0" smtClean="0">
              <a:solidFill>
                <a:srgbClr val="000000"/>
              </a:solidFill>
              <a:latin typeface="Helvetica (正文)"/>
              <a:cs typeface="宋体" panose="02010600030101010101" pitchFamily="2" charset="-122"/>
            </a:endParaRPr>
          </a:p>
          <a:p>
            <a:pPr marL="14287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  <a:latin typeface="Helvetica (正文)"/>
                <a:cs typeface="宋体" panose="02010600030101010101" pitchFamily="2" charset="-122"/>
              </a:rPr>
              <a:t>点光</a:t>
            </a:r>
            <a:endParaRPr lang="en-US" altLang="zh-CN" sz="2800" dirty="0" smtClean="0">
              <a:solidFill>
                <a:srgbClr val="000000"/>
              </a:solidFill>
              <a:latin typeface="Helvetica (正文)"/>
              <a:cs typeface="宋体" panose="02010600030101010101" pitchFamily="2" charset="-122"/>
            </a:endParaRPr>
          </a:p>
          <a:p>
            <a:pPr marL="1428750" lvl="1" indent="-514350"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>
                <a:solidFill>
                  <a:srgbClr val="000000"/>
                </a:solidFill>
                <a:latin typeface="Helvetica (正文)"/>
                <a:cs typeface="宋体" panose="02010600030101010101" pitchFamily="2" charset="-122"/>
              </a:rPr>
              <a:t>聚光</a:t>
            </a:r>
            <a:endParaRPr lang="en-US" altLang="zh-CN" sz="2800" dirty="0">
              <a:solidFill>
                <a:srgbClr val="000000"/>
              </a:solidFill>
              <a:latin typeface="Helvetica (正文)"/>
              <a:cs typeface="宋体" panose="02010600030101010101" pitchFamily="2" charset="-122"/>
            </a:endParaRPr>
          </a:p>
          <a:p>
            <a:pPr marL="1428750" lvl="1" indent="-5143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he Picture slide"/>
          <p:cNvSpPr txBox="1"/>
          <p:nvPr/>
        </p:nvSpPr>
        <p:spPr>
          <a:xfrm>
            <a:off x="1752109" y="3658325"/>
            <a:ext cx="112851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宋体" panose="02010600030101010101" pitchFamily="2" charset="-122"/>
              </a:rPr>
              <a:t>材质</a:t>
            </a:r>
            <a:endParaRPr lang="zh-CN" sz="40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3" y="11032377"/>
            <a:ext cx="2626730" cy="268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22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4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989292" y="4183930"/>
            <a:ext cx="12700000" cy="442172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基础练习</a:t>
            </a:r>
            <a:r>
              <a:rPr 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sz="2800" kern="0" dirty="0">
              <a:solidFill>
                <a:srgbClr val="000000"/>
              </a:solidFill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在屏幕中间绘制一个三角面</a:t>
            </a:r>
            <a:endParaRPr lang="en-US" altLang="zh-CN" sz="2800" kern="0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要求初始化，更新，结束流程结构合理，注意模块设计，不要写在一个</a:t>
            </a:r>
            <a:r>
              <a:rPr lang="en-US" altLang="zh-CN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Main</a:t>
            </a: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函数当中</a:t>
            </a:r>
            <a:endParaRPr lang="en-US" altLang="zh-CN" sz="2800" kern="0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zh-CN" altLang="en-US" sz="2800" kern="0" dirty="0">
                <a:solidFill>
                  <a:srgbClr val="000000"/>
                </a:solidFill>
                <a:latin typeface="宋体" panose="02010600030101010101" pitchFamily="2" charset="-122"/>
              </a:rPr>
              <a:t>进</a:t>
            </a: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阶练习：</a:t>
            </a:r>
            <a:endParaRPr lang="en-US" altLang="zh-CN" sz="2800" kern="0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使用</a:t>
            </a:r>
            <a:r>
              <a:rPr lang="en-US" altLang="zh-CN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MVP</a:t>
            </a: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变换使画面呈现出一定透视效果</a:t>
            </a:r>
            <a:endParaRPr lang="en-US" altLang="zh-CN" sz="2800" kern="0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针对入口、窗口、循环、固定宽度整数类型等特性实现平台无关层封装</a:t>
            </a:r>
            <a:endParaRPr lang="zh-CN" sz="2800" kern="0" dirty="0">
              <a:solidFill>
                <a:srgbClr val="000000"/>
              </a:solidFill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2800" kern="0" dirty="0">
              <a:solidFill>
                <a:srgbClr val="000000"/>
              </a:solidFill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课后练习</a:t>
            </a:r>
            <a:r>
              <a:rPr lang="en-US" sz="50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3969372" y="386276"/>
            <a:ext cx="2626729" cy="2683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宋体" panose="02010600030101010101" pitchFamily="2" charset="-122"/>
              </a:rPr>
              <a:t>线代基础与变换</a:t>
            </a:r>
            <a:endParaRPr lang="zh-CN" sz="6000" dirty="0"/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宋体" panose="02010600030101010101" pitchFamily="2" charset="-122"/>
              </a:rPr>
              <a:t>第</a:t>
            </a:r>
            <a:r>
              <a:rPr lang="zh-CN" altLang="en-US" sz="8000" cap="all" dirty="0" smtClean="0">
                <a:solidFill>
                  <a:srgbClr val="FFD966"/>
                </a:solidFill>
                <a:latin typeface="宋体" panose="02010600030101010101" pitchFamily="2" charset="-122"/>
              </a:rPr>
              <a:t>一部分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点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7" y="6041885"/>
            <a:ext cx="9326880" cy="4165243"/>
          </a:xfrm>
          <a:prstGeom prst="rect">
            <a:avLst/>
          </a:prstGeom>
          <a:ln w="12700">
            <a:miter lim="400000"/>
          </a:ln>
        </p:spPr>
        <p:txBody>
          <a:bodyPr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物体几乎都是由三角形组成的，三角形顶点（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Vertex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）则以点（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Point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）表示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属性：位置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Position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）、方向（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Orientation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）、缩放（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Scale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点在空间的位置：笛</a:t>
            </a:r>
            <a:r>
              <a:rPr lang="zh-CN" altLang="en-US" sz="2800" dirty="0">
                <a:solidFill>
                  <a:srgbClr val="000000"/>
                </a:solidFill>
              </a:rPr>
              <a:t>卡尔坐标系</a:t>
            </a:r>
            <a:r>
              <a:rPr lang="zh-CN" altLang="en-US" sz="2800" dirty="0" smtClean="0">
                <a:solidFill>
                  <a:srgbClr val="000000"/>
                </a:solidFill>
              </a:rPr>
              <a:t>、圆柱坐标系、球坐标系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</a:rPr>
              <a:t>左手坐标系（</a:t>
            </a:r>
            <a:r>
              <a:rPr lang="en-US" altLang="zh-CN" sz="2800" dirty="0">
                <a:solidFill>
                  <a:srgbClr val="000000"/>
                </a:solidFill>
              </a:rPr>
              <a:t>LH</a:t>
            </a:r>
            <a:r>
              <a:rPr lang="zh-CN" altLang="en-US" sz="2800" dirty="0">
                <a:solidFill>
                  <a:srgbClr val="000000"/>
                </a:solidFill>
              </a:rPr>
              <a:t>）、右手坐标系（</a:t>
            </a:r>
            <a:r>
              <a:rPr lang="en-US" altLang="zh-CN" sz="2800" dirty="0">
                <a:solidFill>
                  <a:srgbClr val="000000"/>
                </a:solidFill>
              </a:rPr>
              <a:t>RH</a:t>
            </a:r>
            <a:r>
              <a:rPr lang="zh-CN" altLang="en-US" sz="2800" dirty="0">
                <a:solidFill>
                  <a:srgbClr val="000000"/>
                </a:solidFill>
              </a:rPr>
              <a:t>）</a:t>
            </a:r>
            <a:endParaRPr lang="zh-CN" altLang="zh-CN" sz="2800" dirty="0">
              <a:solidFill>
                <a:srgbClr val="000000"/>
              </a:solidFill>
            </a:endParaRPr>
          </a:p>
          <a:p>
            <a:pPr defTabSz="825500" hangingPunct="0">
              <a:spcBef>
                <a:spcPts val="600"/>
              </a:spcBef>
              <a:spcAft>
                <a:spcPts val="600"/>
              </a:spcAft>
            </a:pPr>
            <a:endParaRPr lang="zh-CN" sz="2800" kern="0" dirty="0">
              <a:solidFill>
                <a:srgbClr val="000000"/>
              </a:solidFill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23" y="3064802"/>
            <a:ext cx="4076700" cy="3467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341" y="3064802"/>
            <a:ext cx="4076700" cy="346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429" y="6531902"/>
            <a:ext cx="11963805" cy="61356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23323" y="3064802"/>
            <a:ext cx="3846018" cy="3467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矢量</a:t>
            </a:r>
            <a:r>
              <a:rPr lang="en-US" altLang="zh-CN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向量</a:t>
            </a:r>
            <a:r>
              <a:rPr lang="en-US" altLang="zh-CN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7" y="6041885"/>
            <a:ext cx="9326880" cy="4903907"/>
          </a:xfrm>
          <a:prstGeom prst="rect">
            <a:avLst/>
          </a:prstGeom>
          <a:ln w="12700">
            <a:miter lim="400000"/>
          </a:ln>
        </p:spPr>
        <p:txBody>
          <a:bodyPr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模和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方向、标量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基矢量（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Basis Vector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）：按笛卡尔坐标轴定义的三个正交单位矢量（</a:t>
            </a:r>
            <a:r>
              <a:rPr lang="en-US" altLang="zh-CN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Orthogonal Unit Vector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矢量与标量乘法、矢量加减法、单位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矢量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归一化：求单位矢量的过程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法矢量：垂直于某表面的矢量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点积（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Dot Product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）：点积结果是一个标量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叉积（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Cross Product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）：叉积结果是一个矢量，垂直于两个相乘向量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632" y="4519309"/>
            <a:ext cx="497205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632" y="5128909"/>
            <a:ext cx="497205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632" y="5714180"/>
            <a:ext cx="497205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632" y="6323780"/>
            <a:ext cx="497205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632" y="6943446"/>
            <a:ext cx="4972050" cy="742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982" y="8734146"/>
            <a:ext cx="5467350" cy="60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632" y="7686396"/>
            <a:ext cx="4972050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32" y="10201537"/>
            <a:ext cx="7658100" cy="10096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846" y="9573641"/>
            <a:ext cx="49720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54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3" cy="31495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图形学意义：若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为单位矢量，则点积（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en-US" altLang="zh-CN" sz="2800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2800" b="1" dirty="0" err="1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）表示在由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u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方向定义的无线长度直线上，</a:t>
            </a:r>
            <a:r>
              <a:rPr lang="en-US" altLang="zh-CN" sz="2800" b="1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的投影（</a:t>
            </a:r>
            <a:r>
              <a:rPr lang="en-US" altLang="zh-CN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Projection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）长度。</a:t>
            </a:r>
            <a:endParaRPr lang="en-US" sz="2800" b="1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</a:rPr>
              <a:t>应用：可用于判定共线或反向。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5" y="3658325"/>
            <a:ext cx="112851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宋体" panose="02010600030101010101" pitchFamily="2" charset="-122"/>
              </a:rPr>
              <a:t>叉积</a:t>
            </a:r>
            <a:endParaRPr lang="zh-CN" sz="40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8509002" cy="213391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图形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学意义：产生新的向量，向量垂直两相乘矢量。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叉</a:t>
            </a: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积方向：右手法则。</a:t>
            </a: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应用：判定力矩方向；根据已知朝向和正上方求转向；求解平面法向量。</a:t>
            </a:r>
            <a:endParaRPr lang="en-US" sz="28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The Picture slide"/>
          <p:cNvSpPr txBox="1"/>
          <p:nvPr/>
        </p:nvSpPr>
        <p:spPr>
          <a:xfrm>
            <a:off x="1752109" y="3658325"/>
            <a:ext cx="112851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宋体" panose="02010600030101010101" pitchFamily="2" charset="-122"/>
              </a:rPr>
              <a:t>点</a:t>
            </a:r>
            <a:r>
              <a:rPr lang="zh-CN" altLang="en-US" sz="4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宋体" panose="02010600030101010101" pitchFamily="2" charset="-122"/>
              </a:rPr>
              <a:t>积</a:t>
            </a:r>
            <a:endParaRPr lang="zh-CN" sz="40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3" y="11032377"/>
            <a:ext cx="2626730" cy="26836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56" y="7916118"/>
            <a:ext cx="6124575" cy="3257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339" y="7411293"/>
            <a:ext cx="6124575" cy="3762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矩阵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6" y="6041885"/>
            <a:ext cx="9743207" cy="3734356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宋体" panose="02010600030101010101" pitchFamily="2" charset="-122"/>
              </a:rPr>
              <a:t>Matrix: </a:t>
            </a:r>
            <a:r>
              <a:rPr lang="zh-CN" altLang="en-US" sz="2800" dirty="0" smtClean="0">
                <a:latin typeface="宋体" panose="02010600030101010101" pitchFamily="2" charset="-122"/>
              </a:rPr>
              <a:t>由</a:t>
            </a:r>
            <a:r>
              <a:rPr lang="en-US" altLang="zh-CN" sz="2800" dirty="0" smtClean="0">
                <a:latin typeface="宋体" panose="02010600030101010101" pitchFamily="2" charset="-122"/>
              </a:rPr>
              <a:t>m * n</a:t>
            </a:r>
            <a:r>
              <a:rPr lang="zh-CN" altLang="en-US" sz="2800" dirty="0" smtClean="0">
                <a:latin typeface="宋体" panose="02010600030101010101" pitchFamily="2" charset="-122"/>
              </a:rPr>
              <a:t>个标量组成的长方形数组。</a:t>
            </a:r>
            <a:r>
              <a:rPr lang="zh-CN" altLang="en-US" sz="2800" dirty="0">
                <a:latin typeface="宋体" panose="02010600030101010101" pitchFamily="2" charset="-122"/>
              </a:rPr>
              <a:t>可</a:t>
            </a:r>
            <a:r>
              <a:rPr lang="zh-CN" altLang="en-US" sz="2800" dirty="0" smtClean="0">
                <a:latin typeface="宋体" panose="02010600030101010101" pitchFamily="2" charset="-122"/>
              </a:rPr>
              <a:t>将</a:t>
            </a:r>
            <a:r>
              <a:rPr lang="en-US" altLang="zh-CN" sz="2800" dirty="0" smtClean="0">
                <a:latin typeface="宋体" panose="02010600030101010101" pitchFamily="2" charset="-122"/>
              </a:rPr>
              <a:t>3 * 3</a:t>
            </a:r>
            <a:r>
              <a:rPr lang="zh-CN" altLang="en-US" sz="2800" dirty="0" smtClean="0">
                <a:latin typeface="宋体" panose="02010600030101010101" pitchFamily="2" charset="-122"/>
              </a:rPr>
              <a:t>矩阵的行和列看做三维矢量。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标准正交矩阵：</a:t>
            </a:r>
            <a:r>
              <a:rPr lang="en-US" altLang="zh-CN" sz="2800" dirty="0" smtClean="0">
                <a:latin typeface="宋体" panose="02010600030101010101" pitchFamily="2" charset="-122"/>
              </a:rPr>
              <a:t>3 * 3</a:t>
            </a:r>
            <a:r>
              <a:rPr lang="zh-CN" altLang="en-US" sz="2800" dirty="0" smtClean="0">
                <a:latin typeface="宋体" panose="02010600030101010101" pitchFamily="2" charset="-122"/>
              </a:rPr>
              <a:t>矩阵中所有行或列矢量为单位矢量。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将表示为线性变换的矩阵利用矩阵乘法施于点或矢量，可以实现三维变换。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单位矩阵、逆矩阵、转置矩阵。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5524" y="2578342"/>
            <a:ext cx="5565230" cy="2096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5524" y="4674662"/>
            <a:ext cx="5565230" cy="33502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5524" y="8024874"/>
            <a:ext cx="5565230" cy="12495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5524" y="9274442"/>
            <a:ext cx="5565230" cy="27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434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矩阵变换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35998" y="6342345"/>
            <a:ext cx="9868394" cy="4596130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某些条件下，</a:t>
            </a:r>
            <a:r>
              <a:rPr lang="en-US" altLang="zh-CN" sz="2800" dirty="0" smtClean="0">
                <a:latin typeface="宋体" panose="02010600030101010101" pitchFamily="2" charset="-122"/>
              </a:rPr>
              <a:t>4</a:t>
            </a:r>
            <a:r>
              <a:rPr lang="zh-CN" altLang="en-US" sz="2800" dirty="0" smtClean="0">
                <a:latin typeface="宋体" panose="02010600030101010101" pitchFamily="2" charset="-122"/>
              </a:rPr>
              <a:t>*</a:t>
            </a:r>
            <a:r>
              <a:rPr lang="en-US" altLang="zh-CN" sz="2800" dirty="0" smtClean="0">
                <a:latin typeface="宋体" panose="02010600030101010101" pitchFamily="2" charset="-122"/>
              </a:rPr>
              <a:t>4</a:t>
            </a:r>
            <a:r>
              <a:rPr lang="zh-CN" altLang="en-US" sz="2800" dirty="0" smtClean="0">
                <a:latin typeface="宋体" panose="02010600030101010101" pitchFamily="2" charset="-122"/>
              </a:rPr>
              <a:t>矩阵可以表示任意三维变换，包括平移（</a:t>
            </a:r>
            <a:r>
              <a:rPr lang="en-US" altLang="zh-CN" sz="2800" dirty="0" smtClean="0">
                <a:latin typeface="宋体" panose="02010600030101010101" pitchFamily="2" charset="-122"/>
              </a:rPr>
              <a:t>Translation</a:t>
            </a:r>
            <a:r>
              <a:rPr lang="zh-CN" altLang="en-US" sz="2800" dirty="0" smtClean="0">
                <a:latin typeface="宋体" panose="02010600030101010101" pitchFamily="2" charset="-122"/>
              </a:rPr>
              <a:t>）、旋转（</a:t>
            </a:r>
            <a:r>
              <a:rPr lang="en-US" altLang="zh-CN" sz="2800" dirty="0" smtClean="0">
                <a:latin typeface="宋体" panose="02010600030101010101" pitchFamily="2" charset="-122"/>
              </a:rPr>
              <a:t>Rotation</a:t>
            </a:r>
            <a:r>
              <a:rPr lang="zh-CN" altLang="en-US" sz="2800" dirty="0" smtClean="0">
                <a:latin typeface="宋体" panose="02010600030101010101" pitchFamily="2" charset="-122"/>
              </a:rPr>
              <a:t>）、缩</a:t>
            </a:r>
            <a:r>
              <a:rPr lang="zh-CN" altLang="en-US" sz="2800" dirty="0">
                <a:latin typeface="宋体" panose="02010600030101010101" pitchFamily="2" charset="-122"/>
              </a:rPr>
              <a:t>放</a:t>
            </a:r>
            <a:r>
              <a:rPr lang="zh-CN" altLang="en-US" sz="2800" dirty="0" smtClean="0">
                <a:latin typeface="宋体" panose="02010600030101010101" pitchFamily="2" charset="-122"/>
              </a:rPr>
              <a:t>（</a:t>
            </a:r>
            <a:r>
              <a:rPr lang="en-US" altLang="zh-CN" sz="2800" dirty="0" smtClean="0">
                <a:latin typeface="宋体" panose="02010600030101010101" pitchFamily="2" charset="-122"/>
              </a:rPr>
              <a:t>Scaling</a:t>
            </a:r>
            <a:r>
              <a:rPr lang="zh-CN" altLang="en-US" sz="2800" dirty="0" smtClean="0">
                <a:latin typeface="宋体" panose="02010600030101010101" pitchFamily="2" charset="-122"/>
              </a:rPr>
              <a:t>）。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宋体" panose="02010600030101010101" pitchFamily="2" charset="-122"/>
              </a:rPr>
              <a:t>将表示为线性变换的矩阵利用矩阵乘法施于点或矢量，可以实现三维变换。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</a:rPr>
              <a:t>仿</a:t>
            </a:r>
            <a:r>
              <a:rPr lang="zh-CN" altLang="en-US" sz="2800" dirty="0" smtClean="0">
                <a:latin typeface="宋体" panose="02010600030101010101" pitchFamily="2" charset="-122"/>
              </a:rPr>
              <a:t>射矩阵：是一种</a:t>
            </a:r>
            <a:r>
              <a:rPr lang="en-US" altLang="zh-CN" sz="2800" dirty="0" smtClean="0">
                <a:latin typeface="宋体" panose="02010600030101010101" pitchFamily="2" charset="-122"/>
              </a:rPr>
              <a:t>4*4</a:t>
            </a:r>
            <a:r>
              <a:rPr lang="zh-CN" altLang="en-US" sz="2800" dirty="0" smtClean="0">
                <a:latin typeface="宋体" panose="02010600030101010101" pitchFamily="2" charset="-122"/>
              </a:rPr>
              <a:t>变换矩阵，它能维持变换前后的平行性和相对距离比，由平移旋转缩放组合的变换都是仿射矩阵。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宋体" panose="02010600030101010101" pitchFamily="2" charset="-122"/>
              </a:rPr>
              <a:t>仿</a:t>
            </a:r>
            <a:r>
              <a:rPr lang="zh-CN" altLang="en-US" sz="2800" dirty="0" smtClean="0">
                <a:latin typeface="宋体" panose="02010600030101010101" pitchFamily="2" charset="-122"/>
              </a:rPr>
              <a:t>射矩阵都有逆矩阵。</a:t>
            </a:r>
            <a:endParaRPr lang="en-US" altLang="zh-CN" sz="2800" dirty="0" smtClean="0">
              <a:latin typeface="宋体" panose="02010600030101010101" pitchFamily="2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宋体" panose="02010600030101010101" pitchFamily="2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955" y="5145672"/>
            <a:ext cx="8486775" cy="1009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955" y="6728732"/>
            <a:ext cx="8486775" cy="1238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954" y="8403903"/>
            <a:ext cx="8486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5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199658" y="1225793"/>
            <a:ext cx="266739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5000" cap="all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变换示例</a:t>
            </a:r>
            <a:endParaRPr lang="zh-CN" sz="5000" cap="all" dirty="0">
              <a:solidFill>
                <a:srgbClr val="000000"/>
              </a:solidFill>
            </a:endParaRP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8509002" cy="53347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1428750" lvl="1" indent="-5143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80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3" y="11032377"/>
            <a:ext cx="2626730" cy="26836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58" y="4766538"/>
            <a:ext cx="6110769" cy="52347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813" y="4766538"/>
            <a:ext cx="6328685" cy="52347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9948" y="5969431"/>
            <a:ext cx="6191250" cy="2828925"/>
          </a:xfrm>
          <a:prstGeom prst="rect">
            <a:avLst/>
          </a:prstGeom>
        </p:spPr>
      </p:pic>
      <p:sp>
        <p:nvSpPr>
          <p:cNvPr id="14" name="The Picture slide"/>
          <p:cNvSpPr txBox="1"/>
          <p:nvPr/>
        </p:nvSpPr>
        <p:spPr>
          <a:xfrm>
            <a:off x="1199659" y="3658325"/>
            <a:ext cx="112851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宋体" panose="02010600030101010101" pitchFamily="2" charset="-122"/>
              </a:rPr>
              <a:t>缩放</a:t>
            </a:r>
            <a:endParaRPr lang="zh-CN" sz="40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5" name="Rectangle"/>
          <p:cNvSpPr/>
          <p:nvPr/>
        </p:nvSpPr>
        <p:spPr>
          <a:xfrm>
            <a:off x="1199658" y="4376470"/>
            <a:ext cx="6110769" cy="15743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The Picture slide"/>
          <p:cNvSpPr txBox="1"/>
          <p:nvPr/>
        </p:nvSpPr>
        <p:spPr>
          <a:xfrm>
            <a:off x="8834814" y="3658325"/>
            <a:ext cx="112851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宋体" panose="02010600030101010101" pitchFamily="2" charset="-122"/>
              </a:rPr>
              <a:t>切变</a:t>
            </a:r>
            <a:endParaRPr lang="zh-CN" sz="40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7" name="Rectangle"/>
          <p:cNvSpPr/>
          <p:nvPr/>
        </p:nvSpPr>
        <p:spPr>
          <a:xfrm>
            <a:off x="8834813" y="4376470"/>
            <a:ext cx="6110769" cy="15743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6819692" y="3658325"/>
            <a:ext cx="1128514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宋体" panose="02010600030101010101" pitchFamily="2" charset="-122"/>
              </a:rPr>
              <a:t>旋转</a:t>
            </a:r>
            <a:endParaRPr lang="zh-CN" sz="4000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9" name="Rectangle"/>
          <p:cNvSpPr/>
          <p:nvPr/>
        </p:nvSpPr>
        <p:spPr>
          <a:xfrm>
            <a:off x="16819691" y="4376470"/>
            <a:ext cx="6110769" cy="15743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1847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2561</Words>
  <Application>Microsoft Office PowerPoint</Application>
  <PresentationFormat>自定义</PresentationFormat>
  <Paragraphs>226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Helvetica (正文)</vt:lpstr>
      <vt:lpstr>Helvetica Light</vt:lpstr>
      <vt:lpstr>宋体</vt:lpstr>
      <vt:lpstr>等线</vt:lpstr>
      <vt:lpstr>Arial</vt:lpstr>
      <vt:lpstr>Calibri</vt:lpstr>
      <vt:lpstr>Helvetica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385</cp:revision>
  <dcterms:created xsi:type="dcterms:W3CDTF">2017-07-18T17:55:00Z</dcterms:created>
  <dcterms:modified xsi:type="dcterms:W3CDTF">2021-12-24T10:19:30Z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